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23"/>
  </p:notesMasterIdLst>
  <p:handoutMasterIdLst>
    <p:handoutMasterId r:id="rId24"/>
  </p:handoutMasterIdLst>
  <p:sldIdLst>
    <p:sldId id="261" r:id="rId6"/>
    <p:sldId id="262" r:id="rId7"/>
    <p:sldId id="863" r:id="rId8"/>
    <p:sldId id="866" r:id="rId9"/>
    <p:sldId id="864" r:id="rId10"/>
    <p:sldId id="868" r:id="rId11"/>
    <p:sldId id="872" r:id="rId12"/>
    <p:sldId id="874" r:id="rId13"/>
    <p:sldId id="884" r:id="rId14"/>
    <p:sldId id="870" r:id="rId15"/>
    <p:sldId id="882" r:id="rId16"/>
    <p:sldId id="885" r:id="rId17"/>
    <p:sldId id="886" r:id="rId18"/>
    <p:sldId id="887" r:id="rId19"/>
    <p:sldId id="888" r:id="rId20"/>
    <p:sldId id="881" r:id="rId21"/>
    <p:sldId id="861" r:id="rId22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62"/>
            <p14:sldId id="863"/>
            <p14:sldId id="866"/>
            <p14:sldId id="864"/>
            <p14:sldId id="868"/>
            <p14:sldId id="872"/>
            <p14:sldId id="874"/>
            <p14:sldId id="884"/>
            <p14:sldId id="870"/>
            <p14:sldId id="882"/>
            <p14:sldId id="885"/>
            <p14:sldId id="886"/>
            <p14:sldId id="887"/>
            <p14:sldId id="888"/>
            <p14:sldId id="881"/>
            <p14:sldId id="8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Clements" initials="AC" lastIdx="5" clrIdx="0">
    <p:extLst>
      <p:ext uri="{19B8F6BF-5375-455C-9EA6-DF929625EA0E}">
        <p15:presenceInfo xmlns:p15="http://schemas.microsoft.com/office/powerpoint/2012/main" userId="4032c9f1a9a888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242529"/>
    <a:srgbClr val="FBC71A"/>
    <a:srgbClr val="E1E1E1"/>
    <a:srgbClr val="FFFFFF"/>
    <a:srgbClr val="649FFF"/>
    <a:srgbClr val="F2F2F2"/>
    <a:srgbClr val="FAFAFA"/>
    <a:srgbClr val="D1D9E1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52" autoAdjust="0"/>
  </p:normalViewPr>
  <p:slideViewPr>
    <p:cSldViewPr>
      <p:cViewPr varScale="1">
        <p:scale>
          <a:sx n="46" d="100"/>
          <a:sy n="46" d="100"/>
        </p:scale>
        <p:origin x="49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08.10.2021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2:02:05.08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9:29.124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2954 1514,'3'8,"0"4,-1-1,0 1,0 0,-2 0,1 0,-2 0,-1 13,2-22,0-1,-1 1,1 0,-1-1,0 1,1-1,-1 0,0 1,0-1,-1 0,1 1,0-1,-1 0,0 0,-2 3,2-4,1 0,-1 0,0 0,0 0,1-1,-1 1,0 0,0-1,0 0,0 1,0-1,0 0,0 0,0 0,0 0,1 0,-1 0,0-1,0 1,0-1,-2 0,-37-12,18 5,-2 1,1 1,-42-4,-227 8,143 4,52-3,-112 3,181 2,0 2,0 1,1 1,0 1,-44 22,-57 18,99-40,0-2,0 0,-56 4,64-10,0 2,-26 7,25-5,-40 4,34-8,18-1,1 0,-1 1,1 0,-1 0,1 1,0 1,0-1,0 2,0-1,-16 10,-15 14,31-19,0-1,-1 0,0-1,0 0,0 0,-1-1,0-1,0 0,-15 3,13-6,6 0,0 0,0 0,1 1,-1 0,-12 5,20-7,-1 0,1 0,0 0,0 0,0 0,-1 0,1 0,0 0,0 0,0 0,0 0,-1 0,1 0,0 0,0 0,0 0,0 0,-1 1,1-1,0 0,0 0,0 0,0 0,0 0,0 1,0-1,-1 0,1 0,0 0,0 0,0 1,0-1,0 0,0 0,0 0,0 0,0 1,0-1,0 0,0 0,0 0,0 1,0-1,0 0,0 0,0 0,0 0,0 1,0-1,1 0,-1 0,12 5,19-1,19 1,51 12,-67-11,-22-4,0 1,0 1,0-1,0 2,14 7,-19-8,-1 0,1 0,-1 1,-1-1,1 2,-1-1,1 1,-1-1,7 12,-1 0,-5-10,-1 0,0 1,-1-1,8 17,-12-23,1 0,-1 1,1-1,-1 0,0 1,0-1,0 0,0 1,0-1,0 0,0 1,0-1,0 0,0 1,-1-1,1 0,-1 1,1-1,-1 0,1 0,-1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9:29.123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617 1978,'-20'-17,"-14"-13,33 28,0 1,-1-1,1 1,0-1,0 0,0 0,0 1,0-1,0 0,1 0,-1 0,1 0,-1 0,1 0,0 0,-1 0,1-2,1 3,-1-1,1 1,-1 0,1-1,-1 1,1 0,0 0,0 0,0-1,0 1,0 0,0 0,0 0,0 0,0 1,0-1,0 0,0 0,1 1,-1-1,0 1,1-1,-1 1,0-1,3 1,37-6,-38 6,227 0,-97 2,-81-1,-28 1,1-2,0-1,0-1,-1-1,25-6,-22 3,-1 0,1 2,41-2,84 8,-56 0,-49-3,-25 0,0 0,0 2,41 6,-44 2,-18-9,-1 0,0 0,0 0,0 1,0-1,0 0,0 0,0 0,0 1,0-1,0 0,0 0,0 0,0 1,0-1,0 0,0 0,0 0,0 1,0-1,0 0,0 0,0 0,0 1,-1-1,1 0,0 0,0 0,0 0,0 1,0-1,0 0,-1 0,1 0,0 0,0 0,0 0,-1 1,1-1,0 0,0 0,0 0,0 0,-1 0,-3 2,-1-1,1 1,-1-1,1 0,-1 0,-6 0,-57-2,0-2,0-3,-70-16,-119-29,81 20,168 29,-1 0,0-1,1 0,0-1,-1 0,1 0,-8-6,-49-40,48 35,-1 0,-25-14,31 22,0 1,0 1,-1 0,1 1,-1 0,0 1,-1 0,1 1,0 0,-27 1,31 1,-6 1,0-2,0 0,0 0,0-1,-16-5,28 6,-1 0,0-1,1 1,-1-1,1 0,0 0,-1 0,1-1,0 1,0-1,1 1,-1-1,0 0,1 0,0-1,0 1,0 0,0-1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05.425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639 1995,'-5'-3,"0"-1,-2-2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05.427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681 2013,'-4'-1,"2"1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05.428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732 2031,'-40'-14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05.409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293 1805,'45'49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05.411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269 1778,'14'16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9:29.120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114 1514,'8'56,"-4"-23,-3-29,0 1,0-1,0 1,1-1,-1 0,1 0,0 1,1-1,-1 0,5 5,2 1,0 0,13 10,-11-11,-1 1,10 11,0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9:29.119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13784 798,'-7'12,"-7"16,1 0,1 1,-9 36,11-26,2 1,2 0,1 1,2-1,3 46,0-78,-1-1,1 1,-1 0,-1 0,0 0,0 0,0-1,-1 1,0-1,-6 11,2-6,-1-1,0 0,-1-1,0 0,-14 12,-7 10,26-27,0 0,0 0,-1-1,0 1,0-1,0 0,0 0,0-1,-1 1,1-1,-1 0,0-1,0 1,0-1,-7 1,-8 0,0-1,0-1,0-1,-33-4,42 2,0 0,0-1,0 0,0 0,1-2,0 1,-1-1,2-1,-14-9,19 12,1 0,0-1,0 0,0 0,0 0,1 0,0 0,0-1,0 1,0-1,0 0,1 0,0 0,0 0,1-1,-1 1,1 0,0-1,1 1,-1-1,1 1,0-1,2-9,0 3,1 0,0 0,1 0,1 0,0 1,0-1,1 1,1 1,10-14,-6 8,5-7,1 1,1 1,0 0,27-22,-35 37,-1 0,1 1,0 0,11-4,24-12,-35 16,0 0,0 0,0 1,1 0,0 1,13-2,4 1,32 0,-20 2,-37 2,1 0,0-1,0 1,0-1,0 0,0 0,-1 0,1-1,0 1,-1-1,1 0,-1 0,0 0,0 0,0-1,0 0,0 1,0-1,0 0,-1 0,0 0,0 0,1-1,-2 1,1-1,0 1,-1-1,0 0,1 1,-1-1,-1 0,1-4,2-9,1-1,0 1,1 0,4-6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9:29.118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13756 1806,'-1'-2,"-1"0,1-1,-1 1,1-1,0 1,0-1,0 1,0-1,0 1,1-1,-1-4,-1-4,2-1,-1 0,1 0,1 0,0 0,1 1,0-1,7-21,4-2,26-50,-38 82,18-40,-14 30,0 0,1 0,11-17,-12 22,0-1,-1 0,0 0,-1 0,4-17,-5 19,-1 1,1-1,0 0,1 1,-1 0,1 0,1-1,-1 2,1-1,0 0,0 1,9-9,-7 9,-1-1,1 1,-1-1,0 0,0-1,-1 1,0-1,0 0,4-9,0-7,9-40,-4 14,-7 28,-2 0,0 0,1-35,-6-66,0 54,1 63,0-1,-1 0,1 1,-1-1,0 0,0 1,-1-1,-2-6,3 11,0-1,0 1,0 0,0-1,0 1,0 0,-1-1,1 1,0 0,-1 0,1 0,0 0,-1 0,1 0,-1 1,0-1,1 0,-1 1,0 0,1-1,-1 1,0 0,0 0,1-1,-1 1,0 1,1-1,-1 0,0 0,-3 2,-7 1,-1 1,1 1,-16 8,2-2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2:02:05.7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30.594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13244 2037,'-175'0,"52"1,109 0,1-1,-1 2,0 0,-13 4,21-5,0 1,0 0,0 0,0 1,1 0,-1 0,1 0,0 1,0 0,-9 8,13-12,1 1,-1-1,1 1,-1-1,0 1,1-1,0 1,-1 0,1-1,-1 1,1-1,0 1,-1 0,1-1,0 1,-1 0,1 0,0-1,0 1,0 0,0 0,0-1,0 1,0 0,0 0,0-1,0 1,0 0,1-1,-1 1,0 0,0 0,1-1,-1 1,0 0,1-1,-1 1,1-1,-1 1,1-1,-1 1,1-1,-1 1,1-1,0 1,-1-1,1 1,0-1,-1 0,1 0,0 1,-1-1,1 0,0 0,1 1,2 0,0 0,1 0,-1-1,1 1,-1-1,1 0,8-1,-2-2,0-1,-1 0,0 0,0-1,0-1,0 1,-1-2,0 1,0-1,10-11,-6 7,0 0,0 1,21-12,-7 9,-17 9,0-1,-1 0,1 0,-1-1,0 0,-1 0,1-1,-1-1,12-13,-14 12,6-7,21-22,-28 33,0 1,0-1,0 1,1 0,0 1,0-1,0 1,8-3,4-1,0-1,0-1,-1-1,0-1,16-12,-7 3,2 2,0 1,1 1,1 1,32-10,-55 22,-1 1,1-2,-1 1,1-1,-1 1,0-2,0 1,-1-1,1 0,5-7,-1-1,0 0,-2 0,13-24,-19 31,1 2,0-1,1 0,-1 0,1 1,0 0,0 0,0 0,1 0,0 1,-1 0,1 0,0 0,0 0,1 1,7-3,4-4,-1 0,0-2,-1 0,0 0,15-16,-10 10,32-23,-44 35,1 0,-1 1,1 0,-1 0,1 1,0 0,19-3,-24 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9:29.109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11175 941,'6'-1,"16"1,31 3,-14-1,733 1,-420-4,-314 1,1 2,66 13,-81-12,30 2,-34-5,0 2,28 6,-45-8,0 1,1 0,-1 0,0 0,0 1,0-1,0 1,0 0,-1 0,1 0,0 0,-1 0,0 0,1 1,-1-1,0 1,0 0,3 5,-3-2,1 1,-1 0,-1 0,1 0,-1 0,0 0,0 14,-6 130,4-145,0 0,-1 0,1 0,-2-1,1 1,-1 0,1-1,-1 0,-1 1,1-1,-1-1,0 1,0 0,0-1,-1 0,0 0,1 0,-2-1,-9 6,-10 4,-1-1,-1-1,-28 8,16-6,2 1,11-4,0 0,0-2,0-1,-1-1,0-1,-34 1,-500-9,531 5,1 1,-53 13,47-9,-14 6,33-8,-1-1,-22 3,10-2,0 1,-47 16,18-5,57-16,1-1,0 0,0 0,-1 0,1 0,0 1,-1-1,1 0,-1 0,1 0,0 0,-1 0,1 0,0 0,-1 0,1 0,0 0,-1 0,1 0,-1 0,1-1,0 1,-1 0,1 0,0 0,-1 0,1 0,0-1,0 1,-1 0,1-1,4-9,15-12,-1 3,18-24,-23 25,2 1,19-18,-29 31,0 0,1 0,-1 1,1 0,0 0,-1 0,1 1,0 0,1 0,-1 0,0 1,9-1,7 1,-1 0,31 5,-27-2,36-1,-54-2,0 1,0-2,0 1,-1-1,1 1,0-2,-1 1,1-1,9-6,14-11,-20 12,0 1,0 1,0 0,1 0,17-5,26-3,1 3,0 2,71-3,-103 10,644-11,-434 14,-227-1,-1 0,0 0,1 1,-1 0,0 0,0 0,1 0,-1 1,5 2,-8-3,0 1,1-1,-1 1,0 0,0 0,0 0,0 0,-1 0,1 0,-1 0,1 1,-1-1,0 0,1 1,-1-1,0 1,-1 0,1-1,0 6,2 20,-1 0,-1 0,-2 0,-5 37,5-59,0 0,0 0,0 0,-1 0,0 0,0-1,0 1,-1 0,1-1,-2 0,1 1,0-1,-1-1,0 1,0 0,-1-1,1 0,-10 7,-2 1,0 1,2 1,-16 17,16-16,-1 0,-26 21,32-30,0 1,0-1,-1-1,1 0,-1 0,0-1,-1 0,1-1,0 0,-1-1,0 0,-18 1,-59-4,51 0,-47 4,71-1,0 0,0 0,1 2,-1-1,1 2,0-1,-16 10,1 0,-42 15,58-25,11-4,0 0,0 0,-1 1,1-1,0 0,0 1,0-1,-1 0,1 1,0-1,0 0,0 1,0-1,0 0,0 1,0-1,0 1,0-1,0 0,0 1,0-1,0 0,0 1,0-1,0 1,0-1,0 0,0 1,1-1,-1 0,0 1,0-1,0 0,1 1,-1-1,0 0,0 0,1 1,-1-1,1 0,15 20,-11-13,0-2,0 0,0 0,1-1,-1 0,1 0,0 0,0-1,0 1,0-1,1-1,-1 1,1-1,0-1,0 1,12 1,10-1,1-1,43-4,-20 0,331 2,-363 0,0-1,-1-1,1-2,-1 0,39-15,-8 3,-41 13,-1 0,1-1,-1 0,0 0,-1-1,15-12,4-3,-17 15,0 1,0 0,1 0,-1 1,1 0,15-2,-10 2,-1-1,20-8,-34 12,1 0,0 0,0 0,0 0,0 0,1 1,-1-1,0 1,0-1,0 1,1 0,-1 0,0 0,0 0,0 0,1 1,1 0,-3 0,1 0,-1 0,1 0,-1 0,0 1,0-1,1 0,-1 1,0-1,0 1,-1-1,1 1,0 0,0-1,-1 1,1 0,-1-1,1 1,-1 0,0 0,0 3,1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9:29.111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12631 798,'3'3,"-1"-1,1 1,-1 0,0 0,0 1,0-1,0 0,-1 1,1-1,-1 1,0-1,0 1,0 0,0 6,1 4,0 0,-2 0,-1 28,1-38,-1 1,0 0,0 0,0-1,-1 1,1-1,-1 1,0-1,0 1,-1-1,1 0,-1 0,0 0,0-1,-6 7,-9 3,-1 0,0-1,-38 16,-67 21,74-31,-66 28,-51 18,129-51,-1-3,-58 9,-64 12,98-20,17-3,-53 3,-171-10,132-3,130 3,0-1,-1-1,1 0,0 0,0 0,-9-4,14 4,1 0,-1 0,1 0,0-1,-1 1,1-1,0 0,0 0,0 1,0-1,0 0,0-1,1 1,-1 0,1 0,0-1,-1 1,1-1,0 1,0-1,1 0,-2-3,-1-12,1 1,1-1,1 1,0-1,4-29,24-86,-27 128,1 1,0-1,0 0,0 1,0-1,0 1,1 0,0 0,0 0,0 0,1 0,-1 1,-1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9:29.113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10449 976,'-19'6,"-87"27,65-25,0-2,-57 2,-86-9,71-1,107 2,0 0,0-1,0 1,0-1,0 0,0 0,1-1,-7-2,9 3,1-1,0 1,0-1,0 1,0-1,0 0,0 0,0 0,1 0,-1 0,1 0,-1 0,1 0,0-1,0 1,0-1,0 1,0-1,0 1,1-1,-1-2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9:29.115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6716 1330,'-45'6,"-106"3,-154-24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9:29.116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5131 1330,'-2'2,"-4"3,1-1,-1 0,0 0,0 0,-1-1,1 0,-9 3,-7 1,1-1,-34 5,-75 5,-168-2,285-14,-679-30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37.605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44.648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134 0,'1'18,"1"0,1 0,0-1,9 24,-6-21,-1-1,5 38,-10-56,0 0,0 0,0 0,0 0,0 0,0 0,-1 0,1 0,0 0,0 0,-1 0,1 0,-1 0,1 0,-1 0,1 0,-1 0,0 0,1 0,-1-1,0 1,0 0,1 0,-1-1,0 1,0 0,0-1,-2 1,-1 1,-1-1,0 1,0-1,0-1,-7 1,-18 5,-4 7,22-9,0 1,-20 10,32-15,0 0,0 0,0 0,0 0,0-1,0 1,0 0,0 0,0 0,0 0,0 0,0 0,0 0,0 0,0 0,0-1,0 1,0 0,0 0,0 0,0 0,0 0,0 0,0 0,0 0,-1 0,1 0,0 0,0 0,0-1,0 1,0 0,0 0,0 0,0 0,0 0,-1 0,1 0,0 0,0 0,0 0,0 0,0 0,0 0,0 0,-1 0,1 0,0 0,0 0,0 0,0 1,0-1,0 0,0 0,0 0,0 0,0 0,-1 0,1 0,0 0,0 0,0 0,0 1,4-12,-2 6,2-5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49.565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569 0,'0'11,"-2"0,1 0,-1 0,-8 20,7-20,0 0,0 1,1-1,-2 17,4 324,1-157,-2-184,0 1,-1-1,-1 0,0 0,0 0,-6 14,4-14,0 1,2 1,-1-1,-2 25,5-21,-1-1,-6 25,7-34,-1 0,0 0,-1 0,1 0,-1 0,0-1,-1 1,1-1,-6 5,7-8,-1 0,1 0,-1 0,0 0,0-1,0 0,0 1,0-1,0 0,-5 1,-38 5,35-6,-4 1,11-2,1 0,-1 0,1 0,0 1,-1-1,1 1,0 0,0 0,-1 0,1 1,0-1,0 1,0-1,0 1,1 0,-1 0,0 1,1-1,0 0,-1 1,-3 4,3-2,-1-1,1 0,-1 0,-1-1,1 1,0-1,-1 0,0 0,-8 4,-52 16,23-10,37-11,-2 0,0 0,0 1,0 0,1 0,-1 1,1 0,0 0,0 0,0 1,0 0,1 0,-6 7,-6 7,10-13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4:54.698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1,'201'0,"-15"0,68 0,27 0,458 2,-406 9,-45 18,-133-5,-1 6,276 93,-361-98,242 94,37 30,-214-90,-1-1,-108-49,0-1,0-1,39 5,96 18,-87-15,24 6,-29-6,130 13,56-27,-175-2,-62 1,1 0,-1-2,1 0,23-7,-35 7,1 0,-1-1,1 1,-1-2,0 1,0 0,0-1,-1 0,0-1,1 1,-1-1,-1 0,1 0,5-8,0-5,-1 0,0-1,9-31,-9 27,14-31,-22 52,0 0,0-1,0 1,1 0,-1 0,1 0,0 0,-1 1,1-1,0 0,4-2,-6 4,1 0,-1 0,0-1,1 1,-1 0,1 0,-1 0,1 0,-1 0,1 0,-1 0,0 0,1 0,-1 0,1 0,-1 1,1-1,-1 0,0 0,1 0,-1 0,1 1,-1-1,1 1,0 0,0 0,0 0,0 0,0 0,-1 1,1-1,0 0,-1 1,1-1,-1 1,1 1,1 5,-1 0,0 0,-1 0,1 0,-2 0,1 0,-1 0,-2 10,-8 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30.596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14261 1239,'45'-12,"264"-36,48-11,-321 51,-1-2,0-1,46-21,-14-4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9:29.126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427 352,'175'82,"-12"-18,305 76,240-25,8-51,-642-59,705 67,-185-6,310 20,4-33,-798-47,478 26,-566-31,122 12,-116-9,0 1,54 17,-77-20,0 0,0 0,-1 0,1 1,-1 0,1 0,-1 0,0 0,0 0,0 1,3 5,-5-8,-1 1,0 0,0 0,0 0,-1 0,1 0,0 0,-1 0,1 0,-1 0,0 0,1 0,-1 0,0 0,-1 0,1 0,0 0,0 0,-1 0,1 0,-1 0,0 0,0 0,1 0,-1 0,0 0,-1 0,1-1,0 1,-2 1,0 1,-1 0,1-1,-1 0,0 0,0 0,0-1,0 1,0-1,0 0,-1 0,1 0,-1-1,1 1,-1-1,-9 1,-6 0,1-2,-34-2,10 0,-1163 2,912 9,-139-1,-328-18,154-37,395 23,-126-11,-455-48,669 68,-367-24,483 39,-86 1,1-4,-128-21,73-7,1-7,-179-73,320 109,0 0,0 0,0 0,0 1,0 0,0 0,0 1,0-1,0 1,0 1,-12 1,17-4,23 8,84 20,534 135,50 12,662 60,-1156-210,369 31,-281-41,223 5,-242-18,696-14,-424-46,-333 40,206 7,-133 8,701-2,-119 3,-572-6,291-3,-314 14,236-1,-3-23,20 8,42-4,131 1,-471 20,51-9,-241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9:29.127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2225 352,'95'14,"315"-16,-251-5,28 6,337 41,71 22,1-25,-396-26,1432 51,-1059-80,-58-1,315 20,-852-1,-29-5,-1 0,-826-40,-18 63,477 11,-750 36,233-28,2 24,537-34,188-12,-387 19,415-32,-233-27,309 9,62 8,0 2,-1 2,0 1,-53 5,96-3,22 9,81 28,812 251,-736-245,3-8,0-7,239 4,413 9,-777-35,774 46,186-94,-845 30,-164 10,-10-1,-15-3,-140-39,-307-82,443 123,14 2,-1 1,1 0,0 0,-1 1,1 0,0 1,-15 0,17 3,30 4,272 41,631 93,-637-97,-10-2,-138-31,173-9,-165-4,518-19,-172 6,-421 15,-92-3,-485-78,-23 37,-19 40,-696 83,854-23,305-39,1 3,-131 51,195-64,-51 23,60-26,0 0,0 0,0 1,1 0,0 0,-10 10,9 2,6-8,1-9,0 0,0 0,0 0,0 1,0-1,0 0,0 0,0 0,0 0,0 0,0 0,0 1,1-1,-1 0,0 0,0 0,0 0,0 0,0 0,0 0,1 0,-1 0,0 0,0 1,0-1,0 0,0 0,0 0,1 0,-1 0,0 0,0 0,0 0,0 0,1 0,-1 0,0 0,0 0,0 0,0 0,0-1,1 1,-1-1,9 2,-1 1,206 44,2-9,1-10,280-1,766-32,-79-37,-964 30,332-29,-120 9,1 21,-151 6,-238 5,286-14,-150 7,45-3,176-19,-312 25,102-16,-59 6,213-35,419-75,-266 50,360-88,-822 155,-1 1,1 2,0 1,0 2,48 3,-99-2,1 0,-20 2,-5 0,-875-14,-298 6,723 9,-371 10,361-3,173-4,-640 5,-159 29,912-28,-122 8,-535 10,865-29,0 1,29-6,964-155,-364 64,1339-166,-1062 215,-407 30,426-48,-200 66,-720-1,-10-1,-2-1,-267-39,-568-72,-13 72,305 63,125-4,-330 31,557-33,-610 5,188-12,-306 11,599-4,3 22,273-31,-135 9,-327-16,-367-57,653 45,-59-7,221 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05.440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2284 2348,'-14'-3,"-15"-1,-1 0,1 2,-1 2,-37 3,14-1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05.442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1997 2226,'44'23,"-8"-1,-29-16,0-1,1-1,0 1,0-1,0-1,0 1,1-1,-1-1,12 2,11-1,56-4,-54-1,56 5,-80-2,1 1,0 0,-1 0,1 1,-1 0,0 0,0 1,-1 1,1-1,-2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31T21:58:05.444"/>
    </inkml:context>
    <inkml:brush xml:id="br0">
      <inkml:brushProperty name="width" value="0.3" units="cm"/>
      <inkml:brushProperty name="height" value="0.6" units="cm"/>
      <inkml:brushProperty name="color" value="#864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1045 2071,'8'1,"23"0,-4 1,0 1,33 8,-32-5,55 4,-40-10,-24 0,0 0,0 1,0 1,27 6,-29-3,-7-3,1 1,0 0,-1 1,0 0,0 1,17 11,-21-12,0 0,0 0,1 0,-1-1,1 0,0 0,-1-1,1 0,1 0,-1-1,0 1,13-1,-14-2,-1 0,1 0,-1-1,1 1,6-5,19-4,-18 8,0 1,0 0,0 1,0 0,0 1,0 1,0 0,0 1,20 7,0 2,-9-2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08.10.2021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358" y="4725194"/>
            <a:ext cx="5596348" cy="3930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 cstate="screen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67E11-21B5-5643-A366-C2095A2E9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358" y="4725194"/>
            <a:ext cx="5596347" cy="3930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D00D4-5040-2048-9891-F59812A2E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381" y="2942391"/>
            <a:ext cx="6226826" cy="4373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47386-28DE-7E47-97E0-7C2CCC4B9D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140" y="4833026"/>
            <a:ext cx="5596347" cy="3930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4C4B9-CB78-7A46-B21D-7CFDF0591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381" y="2942390"/>
            <a:ext cx="6226826" cy="4373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FA3730-6395-AC44-82F6-18C947DD8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140" y="4833026"/>
            <a:ext cx="5596347" cy="3930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D21FE-C51C-FF4E-9798-03F4F2AED1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140" y="4833026"/>
            <a:ext cx="5596347" cy="3930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9202C-A63A-6641-9A83-07FDBB38A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381" y="2820194"/>
            <a:ext cx="6226826" cy="4373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+mn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39" Type="http://schemas.openxmlformats.org/officeDocument/2006/relationships/customXml" Target="../ink/ink21.xml"/><Relationship Id="rId21" Type="http://schemas.openxmlformats.org/officeDocument/2006/relationships/customXml" Target="../ink/ink12.xml"/><Relationship Id="rId34" Type="http://schemas.openxmlformats.org/officeDocument/2006/relationships/image" Target="../media/image38.png"/><Relationship Id="rId42" Type="http://schemas.openxmlformats.org/officeDocument/2006/relationships/image" Target="../media/image42.png"/><Relationship Id="rId47" Type="http://schemas.openxmlformats.org/officeDocument/2006/relationships/customXml" Target="../ink/ink25.xml"/><Relationship Id="rId50" Type="http://schemas.openxmlformats.org/officeDocument/2006/relationships/image" Target="../media/image46.png"/><Relationship Id="rId55" Type="http://schemas.openxmlformats.org/officeDocument/2006/relationships/image" Target="../media/image22.jpeg"/><Relationship Id="rId7" Type="http://schemas.openxmlformats.org/officeDocument/2006/relationships/customXml" Target="../ink/ink5.xml"/><Relationship Id="rId12" Type="http://schemas.openxmlformats.org/officeDocument/2006/relationships/image" Target="../media/image27.png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40.png"/><Relationship Id="rId46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customXml" Target="../ink/ink16.xml"/><Relationship Id="rId41" Type="http://schemas.openxmlformats.org/officeDocument/2006/relationships/customXml" Target="../ink/ink22.xml"/><Relationship Id="rId54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customXml" Target="../ink/ink7.xml"/><Relationship Id="rId24" Type="http://schemas.openxmlformats.org/officeDocument/2006/relationships/image" Target="../media/image33.png"/><Relationship Id="rId32" Type="http://schemas.openxmlformats.org/officeDocument/2006/relationships/image" Target="../media/image37.png"/><Relationship Id="rId37" Type="http://schemas.openxmlformats.org/officeDocument/2006/relationships/customXml" Target="../ink/ink20.xml"/><Relationship Id="rId40" Type="http://schemas.openxmlformats.org/officeDocument/2006/relationships/image" Target="../media/image41.png"/><Relationship Id="rId45" Type="http://schemas.openxmlformats.org/officeDocument/2006/relationships/customXml" Target="../ink/ink24.xml"/><Relationship Id="rId53" Type="http://schemas.openxmlformats.org/officeDocument/2006/relationships/customXml" Target="../ink/ink28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35.png"/><Relationship Id="rId36" Type="http://schemas.openxmlformats.org/officeDocument/2006/relationships/image" Target="../media/image39.png"/><Relationship Id="rId49" Type="http://schemas.openxmlformats.org/officeDocument/2006/relationships/customXml" Target="../ink/ink26.xml"/><Relationship Id="rId57" Type="http://schemas.openxmlformats.org/officeDocument/2006/relationships/image" Target="../media/image18.jpeg"/><Relationship Id="rId10" Type="http://schemas.openxmlformats.org/officeDocument/2006/relationships/image" Target="../media/image26.png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4" Type="http://schemas.openxmlformats.org/officeDocument/2006/relationships/image" Target="../media/image43.png"/><Relationship Id="rId52" Type="http://schemas.openxmlformats.org/officeDocument/2006/relationships/image" Target="../media/image47.png"/><Relationship Id="rId4" Type="http://schemas.openxmlformats.org/officeDocument/2006/relationships/image" Target="../media/image23.png"/><Relationship Id="rId9" Type="http://schemas.openxmlformats.org/officeDocument/2006/relationships/customXml" Target="../ink/ink6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customXml" Target="../ink/ink15.xml"/><Relationship Id="rId30" Type="http://schemas.openxmlformats.org/officeDocument/2006/relationships/image" Target="../media/image36.png"/><Relationship Id="rId35" Type="http://schemas.openxmlformats.org/officeDocument/2006/relationships/customXml" Target="../ink/ink19.xml"/><Relationship Id="rId43" Type="http://schemas.openxmlformats.org/officeDocument/2006/relationships/customXml" Target="../ink/ink23.xml"/><Relationship Id="rId48" Type="http://schemas.openxmlformats.org/officeDocument/2006/relationships/image" Target="../media/image45.png"/><Relationship Id="rId56" Type="http://schemas.openxmlformats.org/officeDocument/2006/relationships/image" Target="../media/image49.png"/><Relationship Id="rId8" Type="http://schemas.openxmlformats.org/officeDocument/2006/relationships/image" Target="../media/image25.png"/><Relationship Id="rId51" Type="http://schemas.openxmlformats.org/officeDocument/2006/relationships/customXml" Target="../ink/ink27.xml"/><Relationship Id="rId3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6D13-784C-8F45-8B57-749D812F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394" y="1245071"/>
            <a:ext cx="13868400" cy="6571158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rgbClr val="2425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24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Control Methods for California Prionus beetles using entomopathogenic nematodes</a:t>
            </a:r>
            <a:endParaRPr lang="en-US" sz="5400" dirty="0">
              <a:solidFill>
                <a:srgbClr val="24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0B5AD-07E5-8D4E-A75A-4F63F023E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3194" y="9144794"/>
            <a:ext cx="10303991" cy="18002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Justin Clements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8-3-2021</a:t>
            </a:r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Summer 2021 studies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0C5AF7A-BECA-423D-BAA7-4DAA7A399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092" y="2120283"/>
            <a:ext cx="5358464" cy="3962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924636-704F-4928-8DAB-D8BD1AE50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0092" y="6532953"/>
            <a:ext cx="5358464" cy="6123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FFAFB-CF34-437A-9C09-CDE454F7FE97}"/>
              </a:ext>
            </a:extLst>
          </p:cNvPr>
          <p:cNvSpPr txBox="1"/>
          <p:nvPr/>
        </p:nvSpPr>
        <p:spPr>
          <a:xfrm>
            <a:off x="1217826" y="2380519"/>
            <a:ext cx="16461368" cy="1252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Group meeting between Clements Lab and Lewis Lab was held at Parma Research Station on May 5</a:t>
            </a:r>
            <a:r>
              <a:rPr lang="en-US" sz="4400" baseline="30000" dirty="0"/>
              <a:t>th</a:t>
            </a:r>
            <a:r>
              <a:rPr lang="en-US" sz="4400" dirty="0"/>
              <a:t> , 2021 to outline studies and objectives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/>
              <a:t>Objective 1: Set out 40 bucket pitfall traps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/>
              <a:t>Objective 2: Collect CPB on MWF each week from June until early August, noting population density.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/>
              <a:t>Objective 3: Collect eggs from mated females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/>
              <a:t>Objective 4: Hatch eggs and send Larvae to Glen Stevens for more EPN analysis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sz="4400" dirty="0" err="1"/>
              <a:t>Steinernema</a:t>
            </a:r>
            <a:r>
              <a:rPr lang="en-US" sz="4400" dirty="0"/>
              <a:t> </a:t>
            </a:r>
            <a:r>
              <a:rPr lang="en-US" sz="4400" dirty="0" err="1"/>
              <a:t>glaseri</a:t>
            </a:r>
            <a:r>
              <a:rPr lang="en-US" sz="4400" dirty="0"/>
              <a:t> at 3,000 IJ +/- Pheromone, +/- Aza direct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2 more species of EPNs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/>
              <a:t>Dig for larvae in fall 2021 if we are unable to get the needed number of CPM for testing (50-100)</a:t>
            </a:r>
          </a:p>
          <a:p>
            <a:pPr marL="1904847" lvl="1" indent="-685800">
              <a:buFont typeface="Wingdings" panose="05000000000000000000" pitchFamily="2" charset="2"/>
              <a:buChar char="Ø"/>
            </a:pPr>
            <a:endParaRPr lang="en-US" dirty="0"/>
          </a:p>
          <a:p>
            <a:pPr marL="1904847" lvl="1" indent="-685800">
              <a:buFont typeface="Wingdings" panose="05000000000000000000" pitchFamily="2" charset="2"/>
              <a:buChar char="Ø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Summer 2021 studies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17826" y="1549522"/>
            <a:ext cx="15554325" cy="83099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 Requirements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A8CA5CD-6677-4A80-B5BF-348838E51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1134" y="2380518"/>
            <a:ext cx="7340660" cy="9787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3CD980-9B53-4B92-948D-60D121498F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507" y="5792153"/>
            <a:ext cx="4572000" cy="609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C2D69-BDD7-4616-981B-170BA9809A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2388" y="2234010"/>
            <a:ext cx="4572000" cy="3733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E2920F-92C6-4F07-8D3A-774495FA9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794" y="2767804"/>
            <a:ext cx="12174769" cy="74821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D9CADB-429F-439F-8B11-8439D6B9F467}"/>
              </a:ext>
            </a:extLst>
          </p:cNvPr>
          <p:cNvSpPr/>
          <p:nvPr/>
        </p:nvSpPr>
        <p:spPr>
          <a:xfrm>
            <a:off x="2348345" y="3716082"/>
            <a:ext cx="10411691" cy="4035536"/>
          </a:xfrm>
          <a:custGeom>
            <a:avLst/>
            <a:gdLst>
              <a:gd name="connsiteX0" fmla="*/ 0 w 10411691"/>
              <a:gd name="connsiteY0" fmla="*/ 4035536 h 4035536"/>
              <a:gd name="connsiteX1" fmla="*/ 3782291 w 10411691"/>
              <a:gd name="connsiteY1" fmla="*/ 3863 h 4035536"/>
              <a:gd name="connsiteX2" fmla="*/ 7356764 w 10411691"/>
              <a:gd name="connsiteY2" fmla="*/ 3308173 h 4035536"/>
              <a:gd name="connsiteX3" fmla="*/ 10411691 w 10411691"/>
              <a:gd name="connsiteY3" fmla="*/ 3952409 h 4035536"/>
              <a:gd name="connsiteX4" fmla="*/ 10411691 w 10411691"/>
              <a:gd name="connsiteY4" fmla="*/ 3952409 h 403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1691" h="4035536">
                <a:moveTo>
                  <a:pt x="0" y="4035536"/>
                </a:moveTo>
                <a:cubicBezTo>
                  <a:pt x="1278082" y="2080313"/>
                  <a:pt x="2556164" y="125090"/>
                  <a:pt x="3782291" y="3863"/>
                </a:cubicBezTo>
                <a:cubicBezTo>
                  <a:pt x="5008418" y="-117364"/>
                  <a:pt x="6251864" y="2650082"/>
                  <a:pt x="7356764" y="3308173"/>
                </a:cubicBezTo>
                <a:cubicBezTo>
                  <a:pt x="8461664" y="3966264"/>
                  <a:pt x="10411691" y="3952409"/>
                  <a:pt x="10411691" y="3952409"/>
                </a:cubicBezTo>
                <a:lnTo>
                  <a:pt x="10411691" y="395240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6DC7A-02CF-4946-8050-B25F3360BC18}"/>
              </a:ext>
            </a:extLst>
          </p:cNvPr>
          <p:cNvSpPr txBox="1"/>
          <p:nvPr/>
        </p:nvSpPr>
        <p:spPr>
          <a:xfrm>
            <a:off x="1217826" y="10344895"/>
            <a:ext cx="102118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225 beetles were collected and sexed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3 females were collected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Peak abundance was ~7/5/2021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Summer 2021 studies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17826" y="1549522"/>
            <a:ext cx="15554325" cy="83099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 Requirements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A8CA5CD-6677-4A80-B5BF-348838E51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1134" y="2380518"/>
            <a:ext cx="7340660" cy="9787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3CD980-9B53-4B92-948D-60D121498F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507" y="5792153"/>
            <a:ext cx="4572000" cy="609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C2D69-BDD7-4616-981B-170BA9809A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2388" y="2234010"/>
            <a:ext cx="4572000" cy="37337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D6DC7A-02CF-4946-8050-B25F3360BC18}"/>
              </a:ext>
            </a:extLst>
          </p:cNvPr>
          <p:cNvSpPr txBox="1"/>
          <p:nvPr/>
        </p:nvSpPr>
        <p:spPr>
          <a:xfrm>
            <a:off x="1217826" y="9590642"/>
            <a:ext cx="102626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3 females were collected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Females laid ~30 eggs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Placed on hop roots in greenhouse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Fall we will dig again for more beetles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AC0764-1045-4D3D-BC4D-23A2598644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7916" y="2840105"/>
            <a:ext cx="6145285" cy="62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Summer 2021 studies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F2456E-B057-4228-A54A-FF02868EB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6F1E26-9CCF-4671-B62C-1F2BE1D82C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989" y="2439194"/>
            <a:ext cx="6781800" cy="624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47F3FF-CB81-46C3-A0C6-78238B02F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4594" y="3535698"/>
            <a:ext cx="7315200" cy="6998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1FBF95-813F-4CA1-BB45-D3F182E1B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"/>
          <a:stretch/>
        </p:blipFill>
        <p:spPr>
          <a:xfrm>
            <a:off x="13215714" y="1372396"/>
            <a:ext cx="7315200" cy="6400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230A53-9CA9-4EFE-B421-1C2ED6430B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7119" y="6573984"/>
            <a:ext cx="7315200" cy="6095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0C8558-5047-4BBB-8E01-0F8C091F3619}"/>
              </a:ext>
            </a:extLst>
          </p:cNvPr>
          <p:cNvSpPr txBox="1"/>
          <p:nvPr/>
        </p:nvSpPr>
        <p:spPr>
          <a:xfrm>
            <a:off x="5438551" y="11185456"/>
            <a:ext cx="731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They got out!!!!!</a:t>
            </a:r>
          </a:p>
        </p:txBody>
      </p:sp>
    </p:spTree>
    <p:extLst>
      <p:ext uri="{BB962C8B-B14F-4D97-AF65-F5344CB8AC3E}">
        <p14:creationId xmlns:p14="http://schemas.microsoft.com/office/powerpoint/2010/main" val="35097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Summer 2021 FIELD TRIALS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7DFEC9A-3685-4A1F-BE20-56CD61515C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3858" y="1700766"/>
            <a:ext cx="8238924" cy="11049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4A3FAE-3F04-432D-BE73-2AEC9F5531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993" y="8874761"/>
            <a:ext cx="5167731" cy="3875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A85BF7-5D02-4788-BD81-E5D1314A6F6B}"/>
              </a:ext>
            </a:extLst>
          </p:cNvPr>
          <p:cNvSpPr txBox="1"/>
          <p:nvPr/>
        </p:nvSpPr>
        <p:spPr>
          <a:xfrm>
            <a:off x="1219995" y="2896394"/>
            <a:ext cx="1264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GOWAN – TSSM (Foliar)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JMC – TSSM and Powder and Downy Mildew (Foliar)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IR4 – William Meeks</a:t>
            </a:r>
          </a:p>
        </p:txBody>
      </p:sp>
    </p:spTree>
    <p:extLst>
      <p:ext uri="{BB962C8B-B14F-4D97-AF65-F5344CB8AC3E}">
        <p14:creationId xmlns:p14="http://schemas.microsoft.com/office/powerpoint/2010/main" val="39304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USDA Idaho Variety plot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6F8A166-D77F-4E6B-8F00-A3FB58F286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8222" y="2968299"/>
            <a:ext cx="5587998" cy="591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16C5BC-2323-46A3-BE21-F94EC15097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8222" y="8910062"/>
            <a:ext cx="5587998" cy="4190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749FE-A796-4257-A36C-53245A48B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185" y="8910061"/>
            <a:ext cx="10947400" cy="419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64C600-CFAF-46B9-ACF9-926AE3293321}"/>
              </a:ext>
            </a:extLst>
          </p:cNvPr>
          <p:cNvSpPr txBox="1"/>
          <p:nvPr/>
        </p:nvSpPr>
        <p:spPr>
          <a:xfrm>
            <a:off x="381794" y="2277005"/>
            <a:ext cx="18592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Dr. </a:t>
            </a:r>
            <a:r>
              <a:rPr lang="en-US" sz="4400" dirty="0" err="1"/>
              <a:t>Altendorf</a:t>
            </a:r>
            <a:r>
              <a:rPr lang="en-US" sz="4400" dirty="0"/>
              <a:t> and Dr. Henning determined appropriate lines for Idaho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Dr. </a:t>
            </a:r>
            <a:r>
              <a:rPr lang="en-US" sz="4400" dirty="0" err="1"/>
              <a:t>Altendorf</a:t>
            </a:r>
            <a:r>
              <a:rPr lang="en-US" sz="4400" dirty="0"/>
              <a:t> and Anna Tawil propagated lines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Idaho group planted lines 6/2/2021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Maggie Haylett has been monitoring lines weekly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Harvest two lines this year from old plot</a:t>
            </a:r>
          </a:p>
        </p:txBody>
      </p:sp>
    </p:spTree>
    <p:extLst>
      <p:ext uri="{BB962C8B-B14F-4D97-AF65-F5344CB8AC3E}">
        <p14:creationId xmlns:p14="http://schemas.microsoft.com/office/powerpoint/2010/main" val="34907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E20A41-0318-4974-8BF0-58B259B3B65B}"/>
              </a:ext>
            </a:extLst>
          </p:cNvPr>
          <p:cNvSpPr txBox="1"/>
          <p:nvPr/>
        </p:nvSpPr>
        <p:spPr>
          <a:xfrm>
            <a:off x="1524794" y="2177819"/>
            <a:ext cx="10210800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California prionus beetle project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Edwin Lewis, PhD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Glen Stevens, PhD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Gooding Farms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Maggie Haylett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Brenda Nelson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Silas Shumate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Nicole Young</a:t>
            </a:r>
          </a:p>
          <a:p>
            <a:endParaRPr lang="en-US" sz="3600" dirty="0"/>
          </a:p>
          <a:p>
            <a:r>
              <a:rPr lang="en-US" sz="3600" b="1" u="sng" dirty="0"/>
              <a:t>USDA Idaho Variety Plot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Kayla </a:t>
            </a:r>
            <a:r>
              <a:rPr lang="en-US" sz="3600" dirty="0" err="1"/>
              <a:t>Altendorf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John Henning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Anna Tawil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Judy </a:t>
            </a:r>
            <a:r>
              <a:rPr lang="en-US" sz="3600" dirty="0" err="1"/>
              <a:t>Thoet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Idaho Hop Commission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b="1" u="sng" dirty="0"/>
              <a:t>General hops help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Doug Walsh, PhD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D075A-BF0C-4DA5-A5A5-F19713EBDABE}"/>
              </a:ext>
            </a:extLst>
          </p:cNvPr>
          <p:cNvSpPr txBox="1"/>
          <p:nvPr/>
        </p:nvSpPr>
        <p:spPr>
          <a:xfrm>
            <a:off x="8111990" y="9982994"/>
            <a:ext cx="90760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Funding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University of Idaho startup funds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Hops Research Council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D2F78B-E805-418B-A868-1EAE501102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956849" y="2932553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57994"/>
            <a:ext cx="21032788" cy="121828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C2DBA-31C3-4816-8E0C-74B8FCB03E87}"/>
              </a:ext>
            </a:extLst>
          </p:cNvPr>
          <p:cNvSpPr txBox="1"/>
          <p:nvPr/>
        </p:nvSpPr>
        <p:spPr>
          <a:xfrm>
            <a:off x="4111161" y="10415131"/>
            <a:ext cx="17611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Email: justinclements@uidaho.edu</a:t>
            </a:r>
          </a:p>
        </p:txBody>
      </p:sp>
      <p:pic>
        <p:nvPicPr>
          <p:cNvPr id="5" name="Picture 2" descr="https://attachment.outlook.office.net/owa/jclements2@wisc.edu/service.svc/s/GetFileAttachment?id=AAMkAGZiZjNmZTg2LThjNDUtNGYwNi04NWM2LTJiMmJiYjdlZWVkMABGAAAAAAC0LnRE%2FkttTJHAHYpErlc3BwB%2BcfYBATBmTrXSBafAn5vzAAAAAAENAAB%2BcfYBATBmTrXSBafAn5vzAAQLdMl2AAABEgAQADnOiC4Ev4VHnecWYSh4Vtc%3D&amp;X-OWA-CANARY=xsMcP-LVqke5tVls01UG0VDBX8Fy-dUYBtJKU5FY7yOET-c3x2MqApxktozizi6Kl3mb56BuQL8.&amp;token=eyJhbGciOiJSUzI1NiIsImtpZCI6IjA2MDBGOUY2NzQ2MjA3MzdFNzM0MDRFMjg3QzQ1QTgxOENCN0NFQjgiLCJ4NXQiOiJCZ0Q1OW5SaUJ6Zm5OQVRpaDhSYWdZeTN6cmciLCJ0eXAiOiJKV1QifQ.eyJ2ZXIiOiJFeGNoYW5nZS5DYWxsYmFjay5WMSIsImFwcGN0eHNlbmRlciI6Ik93YURvd25sb2FkQDJjYTY4MzIxLTBlZGEtNDkwOC04OGIyLTQyNGE4Y2I0YjBmOSIsImFwcGN0eCI6IntcIm1zZXhjaHByb3RcIjpcIm93YVwiLFwicHJpbWFyeXNpZFwiOlwiUy0xLTUtMjEtNTgwNzkxMDAyLTkzMjkxMTI5NS0zMDEyNjMxMTEwLTQ0NDYwNDBcIixcInB1aWRcIjpcIjExNTM5NzcwMjUxODk4MTA5NTRcIixcIm9pZFwiOlwiMWM4MGIyZDgtMTQ0My00ZWJkLWE5MTEtNDkwNzdjYTJhYTZjXCIsXCJzY29wZVwiOlwiT3dhRG93bmxvYWRcIn0iLCJuYmYiOjE1MzMzMjI1MjAsImV4cCI6MTUzMzMyMzEyMCwiaXNzIjoiMDAwMDAwMDItMDAwMC0wZmYxLWNlMDAtMDAwMDAwMDAwMDAwQDJjYTY4MzIxLTBlZGEtNDkwOC04OGIyLTQyNGE4Y2I0YjBmOSIsImF1ZCI6IjAwMDAwMDAyLTAwMDAtMGZmMS1jZTAwLTAwMDAwMDAwMDAwMC9hdHRhY2htZW50Lm91dGxvb2sub2ZmaWNlLm5ldEAyY2E2ODMyMS0wZWRhLTQ5MDgtODhiMi00MjRhOGNiNGIwZjkifQ.ZBtmkzx849DqRjv_vCaLdrTWlQNEsVMZ_sjo16VZmyFo9Thau3orz6l-OT7tEnMWE2H7aTXCdZ7Y9rYruFPvUho24DowfKUe9zrjtsSwS5lVdOR614uoFWlPrv3jUbaCIar_1O6R4VFbLHAwv6gyRJJ8YLKu3yR_imdGnqB3aW_PX2yV9mIsJ_tkp2imDePLzPaHwpKWsl_zaFZg28IKrR-4Z4FHdbAaXPDFlZ6rful_hWdPgDF6Ctdr9VNR3-MyZASCwIJPvWQ2rKEL23Yn4BzJERMzv_-g__HVvguXtpH5xaUkyhrtl2xmEy8urusSXWht6pyYCoL9QoT-oElFvw&amp;owa=outlook.office365.com&amp;isImagePreview=True">
            <a:extLst>
              <a:ext uri="{FF2B5EF4-FFF2-40B4-BE49-F238E27FC236}">
                <a16:creationId xmlns:a16="http://schemas.microsoft.com/office/drawing/2014/main" id="{B4E11CA0-A741-48E3-8FC3-E22EAC8B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916319" y="2073706"/>
            <a:ext cx="600075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5799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BC0CB-DA0A-4AF2-AAD0-F44A0DDF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8013" y="2203543"/>
            <a:ext cx="13319230" cy="7916526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EPN control of CPB</a:t>
            </a:r>
          </a:p>
          <a:p>
            <a:pPr marL="1371600" lvl="1" indent="-4572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California prionus beetle (CPB)</a:t>
            </a:r>
          </a:p>
          <a:p>
            <a:pPr marL="1371600" lvl="1" indent="-4572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Entomopathogenic nematodes (EPNs)</a:t>
            </a:r>
          </a:p>
          <a:p>
            <a:pPr marL="1371600" lvl="1" indent="-4572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Objectives and progress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Parma Research Plot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Idaho USDA Variety Plot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9A48D-6907-4564-AC16-383AB0B48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3224118" y="951463"/>
            <a:ext cx="7680875" cy="106563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755036-7688-4883-8090-1A356E778A3F}"/>
                  </a:ext>
                </a:extLst>
              </p14:cNvPr>
              <p14:cNvContentPartPr/>
              <p14:nvPr/>
            </p14:nvContentPartPr>
            <p14:xfrm>
              <a:off x="19711926" y="518782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755036-7688-4883-8090-1A356E778A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4286" y="517018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2B0268-3908-45D8-8783-CC73CC820D9A}"/>
                  </a:ext>
                </a:extLst>
              </p14:cNvPr>
              <p14:cNvContentPartPr/>
              <p14:nvPr/>
            </p14:nvContentPartPr>
            <p14:xfrm>
              <a:off x="18394326" y="654898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2B0268-3908-45D8-8783-CC73CC820D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76326" y="653134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071384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California Prionus beetle (Prionus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californicus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EA0B8CE-9644-427A-A58A-006087BBB293}"/>
              </a:ext>
            </a:extLst>
          </p:cNvPr>
          <p:cNvGrpSpPr/>
          <p:nvPr/>
        </p:nvGrpSpPr>
        <p:grpSpPr>
          <a:xfrm>
            <a:off x="16574822" y="2380519"/>
            <a:ext cx="6592940" cy="3563875"/>
            <a:chOff x="15238523" y="2380519"/>
            <a:chExt cx="7929239" cy="38216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222324-2AA7-44EB-9F2F-5707CC27C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60920" y="2380519"/>
              <a:ext cx="7906842" cy="345227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2E5501-4CFA-4D3F-8841-1169486A7533}"/>
                </a:ext>
              </a:extLst>
            </p:cNvPr>
            <p:cNvSpPr txBox="1"/>
            <p:nvPr/>
          </p:nvSpPr>
          <p:spPr>
            <a:xfrm>
              <a:off x="15238523" y="5832795"/>
              <a:ext cx="2229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Image by J.D. Barbour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013AF-18FF-41BF-B7E5-E1031003B831}"/>
              </a:ext>
            </a:extLst>
          </p:cNvPr>
          <p:cNvGrpSpPr/>
          <p:nvPr/>
        </p:nvGrpSpPr>
        <p:grpSpPr>
          <a:xfrm>
            <a:off x="16574822" y="7146845"/>
            <a:ext cx="6592940" cy="5481796"/>
            <a:chOff x="16574822" y="6390251"/>
            <a:chExt cx="6592940" cy="54817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03BAFE-7CD7-4CDF-94D0-17507EFD2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4822" y="6390251"/>
              <a:ext cx="6592940" cy="49509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FC50F5-897F-4946-AD13-E438011586F7}"/>
                </a:ext>
              </a:extLst>
            </p:cNvPr>
            <p:cNvSpPr txBox="1"/>
            <p:nvPr/>
          </p:nvSpPr>
          <p:spPr>
            <a:xfrm>
              <a:off x="16574822" y="11502715"/>
              <a:ext cx="1967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Image by S. </a:t>
              </a:r>
              <a:r>
                <a:rPr lang="en-US" sz="1800" dirty="0" err="1"/>
                <a:t>Steffan</a:t>
              </a:r>
              <a:endParaRPr lang="en-US" sz="18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94A9967-5847-455C-B742-A2460FDC6CCD}"/>
              </a:ext>
            </a:extLst>
          </p:cNvPr>
          <p:cNvSpPr txBox="1"/>
          <p:nvPr/>
        </p:nvSpPr>
        <p:spPr>
          <a:xfrm>
            <a:off x="1217826" y="2755052"/>
            <a:ext cx="14480168" cy="1018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indent="-685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Native insect species to the western United states </a:t>
            </a:r>
          </a:p>
          <a:p>
            <a:pPr marL="1904847" lvl="1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 from Mexico to Alaska</a:t>
            </a:r>
          </a:p>
          <a:p>
            <a:pPr marL="1904847" lvl="1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Sporadically located throughout the Pacific Northwest</a:t>
            </a:r>
          </a:p>
          <a:p>
            <a:pPr marL="1904847" lvl="1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feed on 21 different plant species</a:t>
            </a:r>
          </a:p>
          <a:p>
            <a:pPr marL="1904847" lvl="1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Hops, grapes, orchard trees (cherries) and more</a:t>
            </a:r>
          </a:p>
          <a:p>
            <a:pPr marL="1904847" lvl="1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Included in the longhorn beetle family (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Cerambycidae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904847" lvl="1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25 different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closely related Prionus species can be found throughout North America, Europe, and Asia</a:t>
            </a:r>
          </a:p>
          <a:p>
            <a:pPr marL="1904847" lvl="1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span is approximately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3-5 years</a:t>
            </a:r>
          </a:p>
          <a:p>
            <a:pPr marL="1904847" lvl="1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 only present for 2-3 weeks</a:t>
            </a:r>
          </a:p>
          <a:p>
            <a:pPr marL="1904847" lvl="1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mated adult female can lay between 150-200 eggs during her 21-day life span</a:t>
            </a:r>
          </a:p>
        </p:txBody>
      </p:sp>
    </p:spTree>
    <p:extLst>
      <p:ext uri="{BB962C8B-B14F-4D97-AF65-F5344CB8AC3E}">
        <p14:creationId xmlns:p14="http://schemas.microsoft.com/office/powerpoint/2010/main" val="3728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California Prionus beetle</a:t>
            </a:r>
            <a:endParaRPr lang="en-US" sz="8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16F22DB-9D3A-4CCF-A6D7-E81367972CC3}"/>
              </a:ext>
            </a:extLst>
          </p:cNvPr>
          <p:cNvGrpSpPr/>
          <p:nvPr/>
        </p:nvGrpSpPr>
        <p:grpSpPr>
          <a:xfrm>
            <a:off x="15469394" y="2523773"/>
            <a:ext cx="7772400" cy="10202415"/>
            <a:chOff x="16231394" y="2523774"/>
            <a:chExt cx="7010400" cy="90393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7D76AE-E3BC-4BCC-86B8-83E46D6C5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31394" y="2523774"/>
              <a:ext cx="7010400" cy="4800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8BD0DD-1996-4A1F-BEC0-C83C2F3D6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31394" y="7324374"/>
              <a:ext cx="7010400" cy="381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FF9A20-0032-447F-AABF-A04E42A6F5B3}"/>
                </a:ext>
              </a:extLst>
            </p:cNvPr>
            <p:cNvSpPr txBox="1"/>
            <p:nvPr/>
          </p:nvSpPr>
          <p:spPr>
            <a:xfrm>
              <a:off x="16231394" y="11193814"/>
              <a:ext cx="2371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Images by J.D. Barbour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79A1DE-2425-4633-BCAE-8B5DF0CEF06F}"/>
              </a:ext>
            </a:extLst>
          </p:cNvPr>
          <p:cNvSpPr txBox="1"/>
          <p:nvPr/>
        </p:nvSpPr>
        <p:spPr>
          <a:xfrm>
            <a:off x="1124710" y="2545299"/>
            <a:ext cx="1402080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Damage is the result from larval feeding within the plant root system over multiple years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dirty="0"/>
              <a:t>Decreased nutrient uptake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dirty="0"/>
              <a:t>Water stress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dirty="0"/>
              <a:t>Reduced plant growth </a:t>
            </a:r>
          </a:p>
          <a:p>
            <a:pPr lvl="1"/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Above ground symptoms include: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dirty="0"/>
              <a:t>Plant wilting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dirty="0"/>
              <a:t>Yellowing 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dirty="0"/>
              <a:t>Death of bines or the entire plant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Damage can also result from the introduction of fungal and bacterial pathogens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California Prionus beetle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51150" y="1796511"/>
            <a:ext cx="22933799" cy="738664"/>
          </a:xfrm>
        </p:spPr>
        <p:txBody>
          <a:bodyPr/>
          <a:lstStyle/>
          <a:p>
            <a:r>
              <a:rPr 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  <a:t>Current management/monitoring of pest populations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F3B7378-7E94-4135-9567-900EDA807C34}"/>
              </a:ext>
            </a:extLst>
          </p:cNvPr>
          <p:cNvGrpSpPr/>
          <p:nvPr/>
        </p:nvGrpSpPr>
        <p:grpSpPr>
          <a:xfrm>
            <a:off x="19800343" y="3582194"/>
            <a:ext cx="3726444" cy="4411413"/>
            <a:chOff x="19507994" y="2391252"/>
            <a:chExt cx="3726444" cy="44114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00E22EB-2925-489B-BB51-911CD4F1E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07994" y="2391252"/>
              <a:ext cx="3726444" cy="396239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1B1D6-356F-42AC-8E7C-32F4CD7CECEB}"/>
                </a:ext>
              </a:extLst>
            </p:cNvPr>
            <p:cNvSpPr txBox="1"/>
            <p:nvPr/>
          </p:nvSpPr>
          <p:spPr>
            <a:xfrm>
              <a:off x="19507994" y="6433333"/>
              <a:ext cx="217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Image by J.D Barbour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1D05B47-6FF8-4A7B-BF6B-36EBF4536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383" y="3547862"/>
            <a:ext cx="3962387" cy="3962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DAF196-5D44-47CF-AB3E-EB26276C40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2355" y="3513532"/>
            <a:ext cx="1363399" cy="4031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78D244-7103-4119-9835-599667161A7D}"/>
              </a:ext>
            </a:extLst>
          </p:cNvPr>
          <p:cNvSpPr txBox="1"/>
          <p:nvPr/>
        </p:nvSpPr>
        <p:spPr>
          <a:xfrm>
            <a:off x="1185074" y="3213160"/>
            <a:ext cx="20478491" cy="9694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Pre-planting fumigants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Mocap EC (90 day preharvest interval)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Removing and destroying infected fields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Trapping adult beetles during nightly flights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dirty="0"/>
              <a:t>Light traps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dirty="0"/>
              <a:t>Pheromone baited traps to lure male insects have proven highly effective.</a:t>
            </a:r>
          </a:p>
          <a:p>
            <a:pPr marL="3123892" lvl="2" indent="-685800">
              <a:buFont typeface="Arial" panose="020B0604020202020204" pitchFamily="34" charset="0"/>
              <a:buChar char="•"/>
            </a:pPr>
            <a:r>
              <a:rPr lang="en-US" dirty="0"/>
              <a:t>Do not target pest stage of insect</a:t>
            </a:r>
          </a:p>
          <a:p>
            <a:pPr marL="3123892" lvl="2" indent="-685800">
              <a:buFont typeface="Arial" panose="020B0604020202020204" pitchFamily="34" charset="0"/>
              <a:buChar char="•"/>
            </a:pPr>
            <a:r>
              <a:rPr lang="en-US" dirty="0"/>
              <a:t>Not registered for pest control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Entomopathogenic nematodes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C90008-10F1-499E-80EC-588829C2A1AD}"/>
              </a:ext>
            </a:extLst>
          </p:cNvPr>
          <p:cNvGrpSpPr/>
          <p:nvPr/>
        </p:nvGrpSpPr>
        <p:grpSpPr>
          <a:xfrm>
            <a:off x="17526794" y="2673449"/>
            <a:ext cx="6125984" cy="9784603"/>
            <a:chOff x="17526794" y="2673449"/>
            <a:chExt cx="6125984" cy="97846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2702AB-6A6B-4A80-B303-0703D15F3B36}"/>
                </a:ext>
              </a:extLst>
            </p:cNvPr>
            <p:cNvGrpSpPr/>
            <p:nvPr/>
          </p:nvGrpSpPr>
          <p:grpSpPr>
            <a:xfrm>
              <a:off x="17526794" y="7924282"/>
              <a:ext cx="6125984" cy="4533770"/>
              <a:chOff x="17069076" y="2249687"/>
              <a:chExt cx="6125984" cy="453377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AD6ABFD-DEC9-4544-A10A-4BDAFBB1A3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069076" y="2249687"/>
                <a:ext cx="6125984" cy="396240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098F7D-FE7C-456C-9124-4BDB83649194}"/>
                  </a:ext>
                </a:extLst>
              </p:cNvPr>
              <p:cNvSpPr txBox="1"/>
              <p:nvPr/>
            </p:nvSpPr>
            <p:spPr>
              <a:xfrm>
                <a:off x="17069076" y="6414125"/>
                <a:ext cx="2152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Images by R. </a:t>
                </a:r>
                <a:r>
                  <a:rPr lang="en-US" sz="1800" dirty="0" err="1"/>
                  <a:t>Gaugler</a:t>
                </a:r>
                <a:endParaRPr lang="en-US" sz="1800" dirty="0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7EC42F-87B1-41FD-9D99-4C1DC916A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26794" y="2673449"/>
              <a:ext cx="6125984" cy="525083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B824D45-E1F9-48C2-B7D6-28B587C331D9}"/>
              </a:ext>
            </a:extLst>
          </p:cNvPr>
          <p:cNvSpPr txBox="1"/>
          <p:nvPr/>
        </p:nvSpPr>
        <p:spPr>
          <a:xfrm>
            <a:off x="233963" y="2446332"/>
            <a:ext cx="1714043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4847" lvl="1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Insect specific parasites which predate and reproduce in insect hosts</a:t>
            </a:r>
          </a:p>
          <a:p>
            <a:pPr marL="3123892" lvl="2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Causes insect death</a:t>
            </a:r>
            <a:r>
              <a:rPr lang="en-US" dirty="0"/>
              <a:t> from septicemia caused by bacterial mutual associate with EPNs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D77BB1-05B7-4754-B0E5-9A980904FB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394" y="6095473"/>
            <a:ext cx="10210800" cy="68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EPN CONTROL OF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cpb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17826" y="1549522"/>
            <a:ext cx="18975968" cy="83099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research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9642A40-17AD-4898-8317-D494C063C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830401" y="2414260"/>
            <a:ext cx="8001001" cy="10067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CEF75F-CA63-4207-B55F-337F81C37FB4}"/>
              </a:ext>
            </a:extLst>
          </p:cNvPr>
          <p:cNvSpPr txBox="1"/>
          <p:nvPr/>
        </p:nvSpPr>
        <p:spPr>
          <a:xfrm>
            <a:off x="690702" y="3447557"/>
            <a:ext cx="13106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1) Determine optimal EPN species for CPB control by laboratory and greenhouse assays </a:t>
            </a:r>
          </a:p>
          <a:p>
            <a:endParaRPr lang="en-US" dirty="0"/>
          </a:p>
          <a:p>
            <a:r>
              <a:rPr lang="en-US" dirty="0"/>
              <a:t>2) Conduct field trials with optimized EPN species and application methods at Gooding Farms </a:t>
            </a:r>
          </a:p>
          <a:p>
            <a:endParaRPr lang="en-US" dirty="0"/>
          </a:p>
          <a:p>
            <a:r>
              <a:rPr lang="en-US" dirty="0"/>
              <a:t>3) Develop extension bulletins and guidelines for growers for the use of EPNs to control CPB larvae and other soil dwelling pests of hops</a:t>
            </a:r>
          </a:p>
        </p:txBody>
      </p:sp>
    </p:spTree>
    <p:extLst>
      <p:ext uri="{BB962C8B-B14F-4D97-AF65-F5344CB8AC3E}">
        <p14:creationId xmlns:p14="http://schemas.microsoft.com/office/powerpoint/2010/main" val="15065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05D6985F-2737-4D25-BBAA-9474A4A03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1133">
            <a:off x="18338242" y="2705113"/>
            <a:ext cx="1660779" cy="118896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Winter/Spring 2021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789149A-E51D-4339-B340-67CCE55AFB55}"/>
              </a:ext>
            </a:extLst>
          </p:cNvPr>
          <p:cNvSpPr txBox="1"/>
          <p:nvPr/>
        </p:nvSpPr>
        <p:spPr>
          <a:xfrm>
            <a:off x="1217826" y="2380519"/>
            <a:ext cx="1310856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California prionus beetle larvae were collected from one of Gooding Farms’ fields (November 2020)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Larvae were given to Dr. Lewis and Dr. Stevens for EPN screening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Beetles were screened against 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sz="4000" dirty="0" err="1"/>
              <a:t>Heterorhabditis</a:t>
            </a:r>
            <a:r>
              <a:rPr lang="en-US" sz="4000" dirty="0"/>
              <a:t> </a:t>
            </a:r>
            <a:r>
              <a:rPr lang="en-US" sz="4000" dirty="0" err="1"/>
              <a:t>bacteriophora</a:t>
            </a:r>
            <a:r>
              <a:rPr lang="en-US" sz="4000" dirty="0"/>
              <a:t>, +/- EPN Pheromone, different rate of infective juvenal (IJ)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sz="4000" dirty="0" err="1"/>
              <a:t>Steinernema</a:t>
            </a:r>
            <a:r>
              <a:rPr lang="en-US" sz="4000" dirty="0"/>
              <a:t> </a:t>
            </a:r>
            <a:r>
              <a:rPr lang="en-US" sz="4000" dirty="0" err="1"/>
              <a:t>riobrave</a:t>
            </a:r>
            <a:r>
              <a:rPr lang="en-US" sz="4000" dirty="0"/>
              <a:t> +/- Pheromone, different rate of infective juvenal (IJ)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sz="4000" dirty="0" err="1"/>
              <a:t>Steinernema</a:t>
            </a:r>
            <a:r>
              <a:rPr lang="en-US" sz="4000" dirty="0"/>
              <a:t> </a:t>
            </a:r>
            <a:r>
              <a:rPr lang="en-US" sz="4000" dirty="0" err="1"/>
              <a:t>glaseri</a:t>
            </a:r>
            <a:r>
              <a:rPr lang="en-US" sz="4000" dirty="0"/>
              <a:t> +/- Pheromone, different rate of infective juvenal (IJ)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8BF9826E-D734-441E-99B6-34F7932B21DA}"/>
              </a:ext>
            </a:extLst>
          </p:cNvPr>
          <p:cNvSpPr/>
          <p:nvPr/>
        </p:nvSpPr>
        <p:spPr>
          <a:xfrm>
            <a:off x="15808474" y="1693285"/>
            <a:ext cx="6477000" cy="266699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659FF9F-6888-45A9-A027-5D361CAB487C}"/>
                  </a:ext>
                </a:extLst>
              </p14:cNvPr>
              <p14:cNvContentPartPr/>
              <p14:nvPr/>
            </p14:nvContentPartPr>
            <p14:xfrm>
              <a:off x="18014136" y="3843945"/>
              <a:ext cx="1947600" cy="27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659FF9F-6888-45A9-A027-5D361CAB48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0136" y="3736305"/>
                <a:ext cx="20552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4C334BB-33CB-43A7-B685-3BDC12296B37}"/>
                  </a:ext>
                </a:extLst>
              </p14:cNvPr>
              <p14:cNvContentPartPr/>
              <p14:nvPr/>
            </p14:nvContentPartPr>
            <p14:xfrm>
              <a:off x="21386976" y="4051665"/>
              <a:ext cx="347400" cy="78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4C334BB-33CB-43A7-B685-3BDC12296B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32976" y="3943665"/>
                <a:ext cx="4550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CCF7B12-E153-42B4-99BB-03D3E708BCCF}"/>
                  </a:ext>
                </a:extLst>
              </p14:cNvPr>
              <p14:cNvContentPartPr/>
              <p14:nvPr/>
            </p14:nvContentPartPr>
            <p14:xfrm>
              <a:off x="16389456" y="3810105"/>
              <a:ext cx="4775040" cy="439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CCF7B12-E153-42B4-99BB-03D3E708BC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35456" y="3702105"/>
                <a:ext cx="48826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072DF65-10D9-4DC9-81C6-CBAF9FB1EDD7}"/>
                  </a:ext>
                </a:extLst>
              </p14:cNvPr>
              <p14:cNvContentPartPr/>
              <p14:nvPr/>
            </p14:nvContentPartPr>
            <p14:xfrm>
              <a:off x="16616256" y="3751425"/>
              <a:ext cx="5018400" cy="515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072DF65-10D9-4DC9-81C6-CBAF9FB1ED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562616" y="3643785"/>
                <a:ext cx="512604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C811335-BE0A-4E2B-883A-5AE9C0B1315F}"/>
                  </a:ext>
                </a:extLst>
              </p14:cNvPr>
              <p14:cNvContentPartPr/>
              <p14:nvPr/>
            </p14:nvContentPartPr>
            <p14:xfrm>
              <a:off x="16547137" y="4105304"/>
              <a:ext cx="91080" cy="5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C811335-BE0A-4E2B-883A-5AE9C0B1315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493137" y="3997664"/>
                <a:ext cx="1987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86286B6-708A-49FD-8E53-1C53B41D7C6C}"/>
                  </a:ext>
                </a:extLst>
              </p14:cNvPr>
              <p14:cNvContentPartPr/>
              <p14:nvPr/>
            </p14:nvContentPartPr>
            <p14:xfrm>
              <a:off x="16534177" y="4066424"/>
              <a:ext cx="183960" cy="44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86286B6-708A-49FD-8E53-1C53B41D7C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80537" y="3958424"/>
                <a:ext cx="2916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47A1255-0D5D-42D3-B0C1-81142744EE8E}"/>
                  </a:ext>
                </a:extLst>
              </p14:cNvPr>
              <p14:cNvContentPartPr/>
              <p14:nvPr/>
            </p14:nvContentPartPr>
            <p14:xfrm>
              <a:off x="16191457" y="4010624"/>
              <a:ext cx="329040" cy="48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47A1255-0D5D-42D3-B0C1-81142744EE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37817" y="3902624"/>
                <a:ext cx="4366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5F4692D-BD53-42E4-81C9-B9079751A738}"/>
                  </a:ext>
                </a:extLst>
              </p14:cNvPr>
              <p14:cNvContentPartPr/>
              <p14:nvPr/>
            </p14:nvContentPartPr>
            <p14:xfrm>
              <a:off x="16128817" y="3810104"/>
              <a:ext cx="754920" cy="237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5F4692D-BD53-42E4-81C9-B9079751A73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075177" y="3702104"/>
                <a:ext cx="86256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729FD4-9EAA-489D-991C-3A15A94D9CF9}"/>
                  </a:ext>
                </a:extLst>
              </p14:cNvPr>
              <p14:cNvContentPartPr/>
              <p14:nvPr/>
            </p14:nvContentPartPr>
            <p14:xfrm>
              <a:off x="15969337" y="3810104"/>
              <a:ext cx="494280" cy="167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729FD4-9EAA-489D-991C-3A15A94D9C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915697" y="3702104"/>
                <a:ext cx="6019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A5F44F9-09DE-40FC-80C9-2FCC60D58AFF}"/>
                  </a:ext>
                </a:extLst>
              </p14:cNvPr>
              <p14:cNvContentPartPr/>
              <p14:nvPr/>
            </p14:nvContentPartPr>
            <p14:xfrm>
              <a:off x="16039177" y="3978584"/>
              <a:ext cx="6480" cy="5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A5F44F9-09DE-40FC-80C9-2FCC60D58AF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985537" y="3870584"/>
                <a:ext cx="1141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A92F6E8-BDA1-449E-B24E-E884799E2DE6}"/>
                  </a:ext>
                </a:extLst>
              </p14:cNvPr>
              <p14:cNvContentPartPr/>
              <p14:nvPr/>
            </p14:nvContentPartPr>
            <p14:xfrm>
              <a:off x="16058617" y="3989024"/>
              <a:ext cx="2160" cy="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A92F6E8-BDA1-449E-B24E-E884799E2D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004617" y="3881384"/>
                <a:ext cx="1098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FD9C072-D28C-4EB6-9BB3-A8AB8B3163AA}"/>
                  </a:ext>
                </a:extLst>
              </p14:cNvPr>
              <p14:cNvContentPartPr/>
              <p14:nvPr/>
            </p14:nvContentPartPr>
            <p14:xfrm>
              <a:off x="16064737" y="3990824"/>
              <a:ext cx="14400" cy="5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FD9C072-D28C-4EB6-9BB3-A8AB8B3163A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010737" y="3883184"/>
                <a:ext cx="1220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395100F-1D0F-4969-922A-2F63F683AF14}"/>
                  </a:ext>
                </a:extLst>
              </p14:cNvPr>
              <p14:cNvContentPartPr/>
              <p14:nvPr/>
            </p14:nvContentPartPr>
            <p14:xfrm>
              <a:off x="15921097" y="3914864"/>
              <a:ext cx="16560" cy="18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395100F-1D0F-4969-922A-2F63F683AF1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867097" y="3806864"/>
                <a:ext cx="1242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4EDA3A3-43D8-4740-A28D-2EAB7687B7B2}"/>
                  </a:ext>
                </a:extLst>
              </p14:cNvPr>
              <p14:cNvContentPartPr/>
              <p14:nvPr/>
            </p14:nvContentPartPr>
            <p14:xfrm>
              <a:off x="15912457" y="3905144"/>
              <a:ext cx="5400" cy="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4EDA3A3-43D8-4740-A28D-2EAB7687B7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858457" y="3797144"/>
                <a:ext cx="1130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80A65D6-5817-4083-9C0C-DF445905807B}"/>
                  </a:ext>
                </a:extLst>
              </p14:cNvPr>
              <p14:cNvContentPartPr/>
              <p14:nvPr/>
            </p14:nvContentPartPr>
            <p14:xfrm>
              <a:off x="15856297" y="3810104"/>
              <a:ext cx="49320" cy="87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80A65D6-5817-4083-9C0C-DF445905807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802657" y="3702104"/>
                <a:ext cx="1569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C042C85-CBE1-4B7B-9E2E-0E99044AAA4D}"/>
                  </a:ext>
                </a:extLst>
              </p14:cNvPr>
              <p14:cNvContentPartPr/>
              <p14:nvPr/>
            </p14:nvContentPartPr>
            <p14:xfrm>
              <a:off x="21900337" y="3576104"/>
              <a:ext cx="226440" cy="258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C042C85-CBE1-4B7B-9E2E-0E99044AAA4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846337" y="3468104"/>
                <a:ext cx="3340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AD68B61-AFDB-4404-99E3-41734E2DDA2F}"/>
                  </a:ext>
                </a:extLst>
              </p14:cNvPr>
              <p14:cNvContentPartPr/>
              <p14:nvPr/>
            </p14:nvContentPartPr>
            <p14:xfrm>
              <a:off x="22110937" y="3525704"/>
              <a:ext cx="109800" cy="413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AD68B61-AFDB-4404-99E3-41734E2DDA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056937" y="3417704"/>
                <a:ext cx="2174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7A755DB-FF8C-4A51-968F-9EEAC83C93C9}"/>
                  </a:ext>
                </a:extLst>
              </p14:cNvPr>
              <p14:cNvContentPartPr/>
              <p14:nvPr/>
            </p14:nvContentPartPr>
            <p14:xfrm>
              <a:off x="21767137" y="3746384"/>
              <a:ext cx="463680" cy="307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7A755DB-FF8C-4A51-968F-9EEAC83C93C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713497" y="3638384"/>
                <a:ext cx="57132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6E68C2D-FE97-4F76-B71E-6D0FCACF0F38}"/>
                  </a:ext>
                </a:extLst>
              </p14:cNvPr>
              <p14:cNvContentPartPr/>
              <p14:nvPr/>
            </p14:nvContentPartPr>
            <p14:xfrm>
              <a:off x="21187537" y="3626864"/>
              <a:ext cx="873360" cy="36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6E68C2D-FE97-4F76-B71E-6D0FCACF0F3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133537" y="3519224"/>
                <a:ext cx="98100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4B3DDCB-BD37-4717-B382-B69A713614B1}"/>
                  </a:ext>
                </a:extLst>
              </p14:cNvPr>
              <p14:cNvContentPartPr/>
              <p14:nvPr/>
            </p14:nvContentPartPr>
            <p14:xfrm>
              <a:off x="21120577" y="3576104"/>
              <a:ext cx="602280" cy="202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4B3DDCB-BD37-4717-B382-B69A713614B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066937" y="3468104"/>
                <a:ext cx="7099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458C9FA-6F03-4BA4-AD70-0347BED5207E}"/>
                  </a:ext>
                </a:extLst>
              </p14:cNvPr>
              <p14:cNvContentPartPr/>
              <p14:nvPr/>
            </p14:nvContentPartPr>
            <p14:xfrm>
              <a:off x="20676337" y="3639824"/>
              <a:ext cx="250200" cy="22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458C9FA-6F03-4BA4-AD70-0347BED5207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622337" y="3532184"/>
                <a:ext cx="3578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9A9C30F-69A2-4314-B700-031DC532CD02}"/>
                  </a:ext>
                </a:extLst>
              </p14:cNvPr>
              <p14:cNvContentPartPr/>
              <p14:nvPr/>
            </p14:nvContentPartPr>
            <p14:xfrm>
              <a:off x="19401937" y="3767264"/>
              <a:ext cx="180360" cy="5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9A9C30F-69A2-4314-B700-031DC532CD0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347937" y="3659624"/>
                <a:ext cx="2880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910D866-6F97-4725-B5B1-3EE1C3D76255}"/>
                  </a:ext>
                </a:extLst>
              </p14:cNvPr>
              <p14:cNvContentPartPr/>
              <p14:nvPr/>
            </p14:nvContentPartPr>
            <p14:xfrm>
              <a:off x="18546937" y="3767624"/>
              <a:ext cx="464760" cy="3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910D866-6F97-4725-B5B1-3EE1C3D7625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493297" y="3659624"/>
                <a:ext cx="572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A39DA72-4383-4C25-A9C4-CFDF11D8E0D3}"/>
                  </a:ext>
                </a:extLst>
              </p14:cNvPr>
              <p14:cNvContentPartPr/>
              <p14:nvPr/>
            </p14:nvContentPartPr>
            <p14:xfrm>
              <a:off x="22218853" y="388436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A39DA72-4383-4C25-A9C4-CFDF11D8E0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164853" y="377672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CB164A-61FA-4E63-A6AE-9ED8E3B7B00B}"/>
                  </a:ext>
                </a:extLst>
              </p14:cNvPr>
              <p14:cNvContentPartPr/>
              <p14:nvPr/>
            </p14:nvContentPartPr>
            <p14:xfrm>
              <a:off x="21245773" y="4028004"/>
              <a:ext cx="63720" cy="10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CB164A-61FA-4E63-A6AE-9ED8E3B7B00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191773" y="3920004"/>
                <a:ext cx="1713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D4BFD3-8E2F-454C-934B-6719B4B3EF15}"/>
                  </a:ext>
                </a:extLst>
              </p14:cNvPr>
              <p14:cNvContentPartPr/>
              <p14:nvPr/>
            </p14:nvContentPartPr>
            <p14:xfrm>
              <a:off x="21976933" y="3560364"/>
              <a:ext cx="205200" cy="441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D4BFD3-8E2F-454C-934B-6719B4B3EF1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923293" y="3452364"/>
                <a:ext cx="312840" cy="657360"/>
              </a:xfrm>
              <a:prstGeom prst="rect">
                <a:avLst/>
              </a:prstGeom>
            </p:spPr>
          </p:pic>
        </mc:Fallback>
      </mc:AlternateContent>
      <p:pic>
        <p:nvPicPr>
          <p:cNvPr id="79" name="Picture 78">
            <a:extLst>
              <a:ext uri="{FF2B5EF4-FFF2-40B4-BE49-F238E27FC236}">
                <a16:creationId xmlns:a16="http://schemas.microsoft.com/office/drawing/2014/main" id="{4E91ADD3-16F0-4797-A639-33298AE67FCF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214518" y="6119435"/>
            <a:ext cx="2895601" cy="199356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94FEBA6-A610-492A-8CBF-3668F627FD27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83139" y="6076727"/>
            <a:ext cx="1412186" cy="2000597"/>
          </a:xfrm>
          <a:prstGeom prst="rect">
            <a:avLst/>
          </a:prstGeom>
        </p:spPr>
      </p:pic>
      <p:sp>
        <p:nvSpPr>
          <p:cNvPr id="81" name="Arrow: Down 80">
            <a:extLst>
              <a:ext uri="{FF2B5EF4-FFF2-40B4-BE49-F238E27FC236}">
                <a16:creationId xmlns:a16="http://schemas.microsoft.com/office/drawing/2014/main" id="{F5E80D41-A182-4F3D-8A8C-5171AC35D2C4}"/>
              </a:ext>
            </a:extLst>
          </p:cNvPr>
          <p:cNvSpPr/>
          <p:nvPr/>
        </p:nvSpPr>
        <p:spPr>
          <a:xfrm>
            <a:off x="18609230" y="4469634"/>
            <a:ext cx="1295400" cy="1617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2333C025-44E6-4D12-B989-EC4EDE57EC7C}"/>
              </a:ext>
            </a:extLst>
          </p:cNvPr>
          <p:cNvSpPr/>
          <p:nvPr/>
        </p:nvSpPr>
        <p:spPr>
          <a:xfrm>
            <a:off x="18609230" y="8278411"/>
            <a:ext cx="1295400" cy="1617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1B7F1A9-3E1F-44B5-B515-801BD91ABC5C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61902" y="10121846"/>
            <a:ext cx="4125074" cy="26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994" y="482484"/>
            <a:ext cx="21032788" cy="1218282"/>
          </a:xfrm>
        </p:spPr>
        <p:txBody>
          <a:bodyPr/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Winter/Spring 2021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2247F-08A6-40B1-87B1-5DE2F1D21B1C}"/>
              </a:ext>
            </a:extLst>
          </p:cNvPr>
          <p:cNvCxnSpPr/>
          <p:nvPr/>
        </p:nvCxnSpPr>
        <p:spPr>
          <a:xfrm>
            <a:off x="233963" y="13107194"/>
            <a:ext cx="23917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789149A-E51D-4339-B340-67CCE55AFB55}"/>
              </a:ext>
            </a:extLst>
          </p:cNvPr>
          <p:cNvSpPr txBox="1"/>
          <p:nvPr/>
        </p:nvSpPr>
        <p:spPr>
          <a:xfrm>
            <a:off x="1217826" y="2380519"/>
            <a:ext cx="1310856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California prionus beetle larvae were collected from one of Gooding Farms’ fields (November 2020)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Larvae were given to Dr. Lewis and Dr. Stevens for EPN screening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Beetles were screened against 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sz="4000" dirty="0" err="1"/>
              <a:t>Heterorhabditis</a:t>
            </a:r>
            <a:r>
              <a:rPr lang="en-US" sz="4000" dirty="0"/>
              <a:t> </a:t>
            </a:r>
            <a:r>
              <a:rPr lang="en-US" sz="4000" dirty="0" err="1"/>
              <a:t>bacteriophora</a:t>
            </a:r>
            <a:r>
              <a:rPr lang="en-US" sz="4000" dirty="0"/>
              <a:t>, +/- EPN Pheromone, different rate of infective juvenal (IJ)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sz="4000" dirty="0" err="1"/>
              <a:t>Steinernema</a:t>
            </a:r>
            <a:r>
              <a:rPr lang="en-US" sz="4000" dirty="0"/>
              <a:t> </a:t>
            </a:r>
            <a:r>
              <a:rPr lang="en-US" sz="4000" dirty="0" err="1"/>
              <a:t>riobrave</a:t>
            </a:r>
            <a:r>
              <a:rPr lang="en-US" sz="4000" dirty="0"/>
              <a:t> +/- Pheromone, different rate of infective juvenal (IJ)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sz="4000" dirty="0" err="1"/>
              <a:t>Steinernema</a:t>
            </a:r>
            <a:r>
              <a:rPr lang="en-US" sz="4000" dirty="0"/>
              <a:t> </a:t>
            </a:r>
            <a:r>
              <a:rPr lang="en-US" sz="4000" dirty="0" err="1"/>
              <a:t>glaseri</a:t>
            </a:r>
            <a:r>
              <a:rPr lang="en-US" sz="4000" dirty="0"/>
              <a:t> +/- Pheromone, different rate of infective juvenal (IJ)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BF9AB8D-4B50-4981-BFFE-EC4959D203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018091" y="4449871"/>
            <a:ext cx="7877624" cy="5908218"/>
          </a:xfrm>
          <a:prstGeom prst="rect">
            <a:avLst/>
          </a:prstGeom>
        </p:spPr>
      </p:pic>
      <p:pic>
        <p:nvPicPr>
          <p:cNvPr id="1026" name="Picture 2" descr="Check Mark Stamp | Sign it with Stamps">
            <a:extLst>
              <a:ext uri="{FF2B5EF4-FFF2-40B4-BE49-F238E27FC236}">
                <a16:creationId xmlns:a16="http://schemas.microsoft.com/office/drawing/2014/main" id="{F7973B54-E875-462B-BA17-C5D93478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715" y="10284229"/>
            <a:ext cx="1245722" cy="12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F2BC3-965F-4E1A-A5E2-1561EB25D852}"/>
              </a:ext>
            </a:extLst>
          </p:cNvPr>
          <p:cNvSpPr txBox="1"/>
          <p:nvPr/>
        </p:nvSpPr>
        <p:spPr>
          <a:xfrm>
            <a:off x="2210594" y="8090263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71A6D4-69FD-4D62-9331-6AAB74908ECD}"/>
              </a:ext>
            </a:extLst>
          </p:cNvPr>
          <p:cNvSpPr txBox="1"/>
          <p:nvPr/>
        </p:nvSpPr>
        <p:spPr>
          <a:xfrm>
            <a:off x="2343006" y="6484787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937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35A9E78-7005-DA42-BB6C-BA7F342E795D}" vid="{BDA88C0B-B20C-194F-911A-79C9CC6BDE70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35A9E78-7005-DA42-BB6C-BA7F342E795D}" vid="{CA9CD014-9E78-C241-95D1-CBCE284B87A2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35A9E78-7005-DA42-BB6C-BA7F342E795D}" vid="{3B584629-7CC9-8048-85A8-632092AEC2C7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35A9E78-7005-DA42-BB6C-BA7F342E795D}" vid="{FBF73555-3ECF-7944-96E1-FEF51C64AF72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35A9E78-7005-DA42-BB6C-BA7F342E795D}" vid="{7B67BFC8-F484-994C-A39C-B10828E63794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ui-cals-template</Template>
  <TotalTime>8444</TotalTime>
  <Words>828</Words>
  <Application>Microsoft Office PowerPoint</Application>
  <PresentationFormat>Custom</PresentationFormat>
  <Paragraphs>154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 Novel Control Methods for California Prionus beetles using entomopathogenic nematodes</vt:lpstr>
      <vt:lpstr>Outline</vt:lpstr>
      <vt:lpstr>California Prionus beetle (Prionus californicus)</vt:lpstr>
      <vt:lpstr>California Prionus beetle</vt:lpstr>
      <vt:lpstr>California Prionus beetle</vt:lpstr>
      <vt:lpstr>Entomopathogenic nematodes</vt:lpstr>
      <vt:lpstr>EPN CONTROL OF cpb</vt:lpstr>
      <vt:lpstr>Winter/Spring 2021</vt:lpstr>
      <vt:lpstr>Winter/Spring 2021</vt:lpstr>
      <vt:lpstr>Summer 2021 studies</vt:lpstr>
      <vt:lpstr>Summer 2021 studies</vt:lpstr>
      <vt:lpstr>Summer 2021 studies</vt:lpstr>
      <vt:lpstr>Summer 2021 studies</vt:lpstr>
      <vt:lpstr>Summer 2021 FIELD TRIALS</vt:lpstr>
      <vt:lpstr>USDA Idaho Variety plot</vt:lpstr>
      <vt:lpstr>Acknowledgements</vt:lpstr>
      <vt:lpstr>Questions?</vt:lpstr>
    </vt:vector>
  </TitlesOfParts>
  <Company>Russell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Justin Clements U OF I Research Program</dc:title>
  <dc:creator>Justin Clements</dc:creator>
  <cp:lastModifiedBy>thoet thoet</cp:lastModifiedBy>
  <cp:revision>188</cp:revision>
  <dcterms:created xsi:type="dcterms:W3CDTF">2019-10-25T16:31:11Z</dcterms:created>
  <dcterms:modified xsi:type="dcterms:W3CDTF">2021-10-08T18:57:22Z</dcterms:modified>
</cp:coreProperties>
</file>