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0" r:id="rId2"/>
    <p:sldId id="412" r:id="rId3"/>
    <p:sldId id="434" r:id="rId4"/>
    <p:sldId id="413" r:id="rId5"/>
    <p:sldId id="414" r:id="rId6"/>
    <p:sldId id="437" r:id="rId7"/>
    <p:sldId id="436" r:id="rId8"/>
    <p:sldId id="438" r:id="rId9"/>
    <p:sldId id="410" r:id="rId10"/>
    <p:sldId id="435" r:id="rId11"/>
    <p:sldId id="440" r:id="rId12"/>
    <p:sldId id="439" r:id="rId13"/>
    <p:sldId id="441" r:id="rId14"/>
    <p:sldId id="443" r:id="rId15"/>
    <p:sldId id="444" r:id="rId16"/>
    <p:sldId id="445" r:id="rId17"/>
    <p:sldId id="422" r:id="rId18"/>
    <p:sldId id="415" r:id="rId19"/>
    <p:sldId id="416" r:id="rId20"/>
    <p:sldId id="446" r:id="rId21"/>
    <p:sldId id="447" r:id="rId22"/>
    <p:sldId id="448" r:id="rId23"/>
    <p:sldId id="450" r:id="rId24"/>
    <p:sldId id="451" r:id="rId25"/>
    <p:sldId id="425" r:id="rId26"/>
    <p:sldId id="449" r:id="rId27"/>
    <p:sldId id="431" r:id="rId28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>
          <p15:clr>
            <a:srgbClr val="A4A3A4"/>
          </p15:clr>
        </p15:guide>
        <p15:guide id="2" pos="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EAEAEA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1E825-B7DC-4BB0-8127-8712C62A6259}" v="76" dt="2018-12-01T21:26:42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7674" autoAdjust="0"/>
  </p:normalViewPr>
  <p:slideViewPr>
    <p:cSldViewPr snapToGrid="0">
      <p:cViewPr varScale="1">
        <p:scale>
          <a:sx n="119" d="100"/>
          <a:sy n="119" d="100"/>
        </p:scale>
        <p:origin x="684" y="102"/>
      </p:cViewPr>
      <p:guideLst>
        <p:guide orient="horz" pos="486"/>
        <p:guide pos="3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242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30577" y="0"/>
            <a:ext cx="3300491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41842" y="0"/>
            <a:ext cx="767361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D70386-4013-4510-A6FA-3185BD077E11}" type="datetime1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EB3D325C-8458-49DE-9F4E-E53AFD3AF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526"/>
            <a:ext cx="2833610" cy="461877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627976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A8A450-0E5B-49F5-AA02-D44A2DBE32B5}" type="datetime1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9F4D4449-7A9B-4606-8F66-73B1A7D60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364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1A3D6-A4B1-43D7-B54D-6A3B65FAFCD2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 dirty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/>
              <a:t> 201.ppt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DACEF-31F7-410A-8067-7A5B3AD3A22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0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1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3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01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03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2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9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70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61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8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8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16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03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28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33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60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31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5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6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1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3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2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2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Template-WSU </a:t>
            </a:r>
            <a:r>
              <a:rPr lang="en-US" altLang="en-US" dirty="0" err="1"/>
              <a:t>Hrz</a:t>
            </a:r>
            <a:r>
              <a:rPr lang="en-US" altLang="en-US" dirty="0"/>
              <a:t> 201ppt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76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5E179-C852-4ABB-AC2B-BB8463BD9710}" type="datetime1">
              <a:rPr lang="en-US" altLang="en-US" smtClean="0"/>
              <a:pPr>
                <a:spcBef>
                  <a:spcPct val="0"/>
                </a:spcBef>
              </a:pPr>
              <a:t>1/29/2020</a:t>
            </a:fld>
            <a:endParaRPr lang="en-US" alt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624E9-57FB-427A-B080-422241BB27B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8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gray">
          <a:xfrm flipH="1">
            <a:off x="0" y="715963"/>
            <a:ext cx="914400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716337" y="1688141"/>
            <a:ext cx="771132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716337" y="2268933"/>
            <a:ext cx="771132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4786313"/>
            <a:ext cx="1550987" cy="35718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4786313"/>
            <a:ext cx="6100763" cy="357187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4786313"/>
            <a:ext cx="974725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F7EC-54CE-4026-BE28-48E5AF103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58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69" y="1185926"/>
            <a:ext cx="8427263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5362"/>
            <a:ext cx="7772400" cy="1659429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0A2B-5693-4602-B0AE-7D32B8DE3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8239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763120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252166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5164-C3D8-435D-ABB1-CF2536E97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277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1081658"/>
            <a:ext cx="8659907" cy="424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388" y="1706842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07" y="1706842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F21C-CD5D-44E4-91FA-4EF98D27A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585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2677"/>
            <a:ext cx="8686800" cy="4247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882" y="1532739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881" y="1966113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08" y="1532739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07" y="1966113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2F8F-B9FC-463C-8E52-734009A1E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051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46" y="1496186"/>
            <a:ext cx="7558509" cy="424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9D04-8890-4C31-B951-D48CA33EE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1910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C125-4C1B-44B2-B915-89D237CCD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1462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74922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4916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01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F967-CF71-4952-AFC0-4B2F07BF6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824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1724025"/>
            <a:ext cx="73152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42888" y="1057275"/>
            <a:ext cx="865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4829175"/>
            <a:ext cx="1252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4829175"/>
            <a:ext cx="61531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4829175"/>
            <a:ext cx="1244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E64F7B-F1F8-4B66-8EE4-7BAF2C7D9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9" name="Rectangle 28"/>
          <p:cNvSpPr/>
          <p:nvPr userDrawn="1"/>
        </p:nvSpPr>
        <p:spPr bwMode="gray">
          <a:xfrm flipH="1">
            <a:off x="0" y="701675"/>
            <a:ext cx="9161463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3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68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</p:sldLayoutIdLst>
  <p:transition/>
  <p:txStyles>
    <p:titleStyle>
      <a:lvl1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ts val="2000"/>
        </a:lnSpc>
        <a:spcBef>
          <a:spcPts val="2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ts val="1800"/>
        </a:lnSpc>
        <a:spcBef>
          <a:spcPts val="2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ts val="1600"/>
        </a:lnSpc>
        <a:spcBef>
          <a:spcPts val="2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1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827365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Alternative Methods for Viroid Elimination in Hops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38828"/>
            <a:ext cx="9150273" cy="2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53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4" y="890588"/>
            <a:ext cx="8378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Used a combination of: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514350" lvl="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In-situ hybridization to visualize where the </a:t>
            </a:r>
            <a:r>
              <a:rPr lang="en-US" sz="3200" dirty="0" err="1">
                <a:solidFill>
                  <a:schemeClr val="bg2"/>
                </a:solidFill>
              </a:rPr>
              <a:t>viroids</a:t>
            </a:r>
            <a:r>
              <a:rPr lang="en-US" sz="3200" dirty="0">
                <a:solidFill>
                  <a:schemeClr val="bg2"/>
                </a:solidFill>
              </a:rPr>
              <a:t> are located in hop plants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endParaRPr lang="en-US" sz="1000" dirty="0">
              <a:solidFill>
                <a:schemeClr val="bg2"/>
              </a:solidFill>
            </a:endParaRPr>
          </a:p>
          <a:p>
            <a:pPr marL="514350" lvl="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Real-time RT-qPCR to measure viroid titer in different tissues</a:t>
            </a:r>
          </a:p>
        </p:txBody>
      </p:sp>
    </p:spTree>
    <p:extLst>
      <p:ext uri="{BB962C8B-B14F-4D97-AF65-F5344CB8AC3E}">
        <p14:creationId xmlns:p14="http://schemas.microsoft.com/office/powerpoint/2010/main" val="19340993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4" y="890588"/>
            <a:ext cx="418179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: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Infects most cell and tissue types</a:t>
            </a: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Distributed evenly throughout the plant 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11" name="Picture 10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751A1D6F-13C3-40D9-AABB-7C0D118AE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"/>
          <a:stretch/>
        </p:blipFill>
        <p:spPr>
          <a:xfrm rot="16200000">
            <a:off x="4749909" y="750634"/>
            <a:ext cx="4392725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10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hat, holding&#10;&#10;Description automatically generated">
            <a:extLst>
              <a:ext uri="{FF2B5EF4-FFF2-40B4-BE49-F238E27FC236}">
                <a16:creationId xmlns:a16="http://schemas.microsoft.com/office/drawing/2014/main" id="{05F29BDA-B3C9-490C-AF39-CB1F905E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892041" y="891541"/>
            <a:ext cx="4379320" cy="4124598"/>
          </a:xfrm>
          <a:prstGeom prst="rect">
            <a:avLst/>
          </a:prstGeom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890588"/>
            <a:ext cx="41825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: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Does not infect the meristem itself.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Present in the corpus cells just below the L1-L3 tunica.  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7465423" y="1365069"/>
            <a:ext cx="875212" cy="10453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59633" y="1887723"/>
            <a:ext cx="118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0.1mm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0.0039 in</a:t>
            </a:r>
          </a:p>
        </p:txBody>
      </p:sp>
    </p:spTree>
    <p:extLst>
      <p:ext uri="{BB962C8B-B14F-4D97-AF65-F5344CB8AC3E}">
        <p14:creationId xmlns:p14="http://schemas.microsoft.com/office/powerpoint/2010/main" val="30946952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890588"/>
            <a:ext cx="41825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: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Absent from adventitious buds.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7" name="Picture 6" descr="A picture containing sea urchin&#10;&#10;Description automatically generated">
            <a:extLst>
              <a:ext uri="{FF2B5EF4-FFF2-40B4-BE49-F238E27FC236}">
                <a16:creationId xmlns:a16="http://schemas.microsoft.com/office/drawing/2014/main" id="{02B156EF-C8E7-474C-9662-A52288C2A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42896" y="942394"/>
            <a:ext cx="4379266" cy="40229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732584" y="2706479"/>
            <a:ext cx="1055077" cy="362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20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4" y="890588"/>
            <a:ext cx="41916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: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Less cells infected around vascular tissues and near apical meristem</a:t>
            </a: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Absent from </a:t>
            </a:r>
            <a:r>
              <a:rPr lang="en-US" sz="3200" dirty="0" err="1">
                <a:solidFill>
                  <a:schemeClr val="bg2"/>
                </a:solidFill>
              </a:rPr>
              <a:t>axiliary</a:t>
            </a:r>
            <a:r>
              <a:rPr lang="en-US" sz="3200" dirty="0">
                <a:solidFill>
                  <a:schemeClr val="bg2"/>
                </a:solidFill>
              </a:rPr>
              <a:t> buds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3" name="Picture 2" descr="A picture containing plate, table, flying, people&#10;&#10;Description automatically generated">
            <a:extLst>
              <a:ext uri="{FF2B5EF4-FFF2-40B4-BE49-F238E27FC236}">
                <a16:creationId xmlns:a16="http://schemas.microsoft.com/office/drawing/2014/main" id="{BAF2605D-9BDE-4AA1-95CB-D816ACB9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64023" y="756503"/>
            <a:ext cx="4379976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08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890588"/>
            <a:ext cx="4182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: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Does not infect the meristem itself.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Absent from the corpus cells.</a:t>
            </a:r>
          </a:p>
        </p:txBody>
      </p:sp>
      <p:pic>
        <p:nvPicPr>
          <p:cNvPr id="3" name="Picture 2" descr="A picture containing food, snow, white, man&#10;&#10;Description automatically generated">
            <a:extLst>
              <a:ext uri="{FF2B5EF4-FFF2-40B4-BE49-F238E27FC236}">
                <a16:creationId xmlns:a16="http://schemas.microsoft.com/office/drawing/2014/main" id="{C5C47875-1D3A-4A53-BC18-0F5D5CC6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4763589" y="756993"/>
            <a:ext cx="4379976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56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Distribution summary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The proximity of the </a:t>
            </a:r>
            <a:r>
              <a:rPr lang="en-US" sz="3200" dirty="0" err="1">
                <a:solidFill>
                  <a:schemeClr val="bg2"/>
                </a:solidFill>
              </a:rPr>
              <a:t>viroids</a:t>
            </a:r>
            <a:r>
              <a:rPr lang="en-US" sz="3200" dirty="0">
                <a:solidFill>
                  <a:schemeClr val="bg2"/>
                </a:solidFill>
              </a:rPr>
              <a:t> to the meristem leaves a section of less than 0.1 mm for excision (for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Unless we can halt viroid replication and  make the plant grow away from them…</a:t>
            </a:r>
            <a:endParaRPr lang="en-US" sz="1000" dirty="0">
              <a:solidFill>
                <a:schemeClr val="bg2"/>
              </a:solidFill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74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429870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Cold treatment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Low temperatures, like high temperatures, reduce the activity of enzymes needed for viral replication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13" name="Picture 12" descr="A picture containing indoor, table, sitting, counter&#10;&#10;Description automatically generated">
            <a:extLst>
              <a:ext uri="{FF2B5EF4-FFF2-40B4-BE49-F238E27FC236}">
                <a16:creationId xmlns:a16="http://schemas.microsoft.com/office/drawing/2014/main" id="{8BF62283-43D9-4F89-9A4C-EA201DFE8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024" y="756993"/>
            <a:ext cx="4379976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900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Alternative Methods for Viroid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405252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3 months at 3 °C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Used both potted and smaller tissue cultured plants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Plant growth was significantly reduced</a:t>
            </a:r>
          </a:p>
        </p:txBody>
      </p:sp>
      <p:pic>
        <p:nvPicPr>
          <p:cNvPr id="5" name="Picture 4" descr="A picture containing cup, table, wall, indoor&#10;&#10;Description automatically generated">
            <a:extLst>
              <a:ext uri="{FF2B5EF4-FFF2-40B4-BE49-F238E27FC236}">
                <a16:creationId xmlns:a16="http://schemas.microsoft.com/office/drawing/2014/main" id="{051FF6B0-F5F0-4C46-B3D6-8FF17FA79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715" y="768155"/>
            <a:ext cx="4475286" cy="43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53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food, cake, plate&#10;&#10;Description automatically generated">
            <a:extLst>
              <a:ext uri="{FF2B5EF4-FFF2-40B4-BE49-F238E27FC236}">
                <a16:creationId xmlns:a16="http://schemas.microsoft.com/office/drawing/2014/main" id="{5785D134-5B51-4775-B49D-A917B1E2C5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40159" y="1940461"/>
            <a:ext cx="3566160" cy="2674620"/>
          </a:xfrm>
          <a:prstGeom prst="rect">
            <a:avLst/>
          </a:prstGeom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 after three months at 3 °C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5" name="Picture 4" descr="A picture containing food, flying, beach, water&#10;&#10;Description automatically generated">
            <a:extLst>
              <a:ext uri="{FF2B5EF4-FFF2-40B4-BE49-F238E27FC236}">
                <a16:creationId xmlns:a16="http://schemas.microsoft.com/office/drawing/2014/main" id="{20E9EA0A-B3A5-4D38-B18B-0C68B6C998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8021" y="1940137"/>
            <a:ext cx="3563560" cy="2672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4218" y="468892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4780" y="46915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9595770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37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</a:rPr>
              <a:t>Viroids</a:t>
            </a:r>
            <a:r>
              <a:rPr lang="en-US" sz="3200" dirty="0">
                <a:solidFill>
                  <a:schemeClr val="bg2"/>
                </a:solidFill>
              </a:rPr>
              <a:t> are tiny parasitic RNAs that encode no genes, but still cause disease.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</a:rPr>
              <a:t>Viroids</a:t>
            </a:r>
            <a:r>
              <a:rPr lang="en-US" sz="3200" dirty="0">
                <a:solidFill>
                  <a:schemeClr val="bg2"/>
                </a:solidFill>
              </a:rPr>
              <a:t> interfere with host gene regulation via the RISC pathway.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" t="57414" b="4362"/>
          <a:stretch/>
        </p:blipFill>
        <p:spPr>
          <a:xfrm>
            <a:off x="781235" y="1964329"/>
            <a:ext cx="7838890" cy="1296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1949" y="4749554"/>
            <a:ext cx="2414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</a:rPr>
              <a:t>Figure: </a:t>
            </a:r>
            <a:r>
              <a:rPr lang="en-US" sz="1200" dirty="0" err="1">
                <a:solidFill>
                  <a:schemeClr val="bg2"/>
                </a:solidFill>
              </a:rPr>
              <a:t>Gorsane</a:t>
            </a:r>
            <a:r>
              <a:rPr lang="en-US" sz="1200" dirty="0">
                <a:solidFill>
                  <a:schemeClr val="bg2"/>
                </a:solidFill>
              </a:rPr>
              <a:t> et al. (2010) </a:t>
            </a:r>
          </a:p>
        </p:txBody>
      </p:sp>
    </p:spTree>
    <p:extLst>
      <p:ext uri="{BB962C8B-B14F-4D97-AF65-F5344CB8AC3E}">
        <p14:creationId xmlns:p14="http://schemas.microsoft.com/office/powerpoint/2010/main" val="26227081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rug&#10;&#10;Description automatically generated">
            <a:extLst>
              <a:ext uri="{FF2B5EF4-FFF2-40B4-BE49-F238E27FC236}">
                <a16:creationId xmlns:a16="http://schemas.microsoft.com/office/drawing/2014/main" id="{6E9AB492-7598-4EC4-B0F9-CD952FD67A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75929" y="1932280"/>
            <a:ext cx="3566160" cy="2674620"/>
          </a:xfrm>
          <a:prstGeom prst="rect">
            <a:avLst/>
          </a:prstGeom>
        </p:spPr>
      </p:pic>
      <p:pic>
        <p:nvPicPr>
          <p:cNvPr id="4" name="Picture 3" descr="A close up of a desert&#10;&#10;Description automatically generated">
            <a:extLst>
              <a:ext uri="{FF2B5EF4-FFF2-40B4-BE49-F238E27FC236}">
                <a16:creationId xmlns:a16="http://schemas.microsoft.com/office/drawing/2014/main" id="{56441C7E-964A-4443-8F50-DAABAD06C3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6719" y="1932281"/>
            <a:ext cx="3566160" cy="2674620"/>
          </a:xfrm>
          <a:prstGeom prst="rect">
            <a:avLst/>
          </a:prstGeom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 after three months at 3 °C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4218" y="468892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4780" y="46915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0968179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762219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Cold therapy summary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Viroid titer is significantly reduced, though </a:t>
            </a: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 is more significantly affected than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Distribution is unaffected for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 change is likely due to the titer drop</a:t>
            </a:r>
            <a:endParaRPr lang="en-US" sz="1000" dirty="0">
              <a:solidFill>
                <a:schemeClr val="bg2"/>
              </a:solidFill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731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429870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Dark treatment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Low light can reduce plant growth, affecting viroid replication</a:t>
            </a: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8493B-A561-4C5A-B49A-D3B8A7BF0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544" y="890588"/>
            <a:ext cx="3976538" cy="397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374243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Dark treatment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In-vitro cultured plants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25 °C, constant darkness (controls at 70 µ</a:t>
            </a:r>
            <a:r>
              <a:rPr lang="en-US" sz="3200" dirty="0" err="1">
                <a:solidFill>
                  <a:schemeClr val="bg2"/>
                </a:solidFill>
              </a:rPr>
              <a:t>mol</a:t>
            </a:r>
            <a:r>
              <a:rPr lang="en-US" sz="3200" dirty="0">
                <a:solidFill>
                  <a:schemeClr val="bg2"/>
                </a:solidFill>
              </a:rPr>
              <a:t> PAR)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2 months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Hormone-boosted media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709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340442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Dark treatment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Virus titer increased.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Hop cultivar-specific response observed.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CE23C3E0-FD94-4FEB-AEA2-A8BC7D605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20711"/>
              </p:ext>
            </p:extLst>
          </p:nvPr>
        </p:nvGraphicFramePr>
        <p:xfrm>
          <a:off x="3985450" y="1253133"/>
          <a:ext cx="4861036" cy="3337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98384">
                  <a:extLst>
                    <a:ext uri="{9D8B030D-6E8A-4147-A177-3AD203B41FA5}">
                      <a16:colId xmlns:a16="http://schemas.microsoft.com/office/drawing/2014/main" val="1264598525"/>
                    </a:ext>
                  </a:extLst>
                </a:gridCol>
                <a:gridCol w="1893253">
                  <a:extLst>
                    <a:ext uri="{9D8B030D-6E8A-4147-A177-3AD203B41FA5}">
                      <a16:colId xmlns:a16="http://schemas.microsoft.com/office/drawing/2014/main" val="2329977232"/>
                    </a:ext>
                  </a:extLst>
                </a:gridCol>
                <a:gridCol w="983335">
                  <a:extLst>
                    <a:ext uri="{9D8B030D-6E8A-4147-A177-3AD203B41FA5}">
                      <a16:colId xmlns:a16="http://schemas.microsoft.com/office/drawing/2014/main" val="1369870820"/>
                    </a:ext>
                  </a:extLst>
                </a:gridCol>
                <a:gridCol w="1086064">
                  <a:extLst>
                    <a:ext uri="{9D8B030D-6E8A-4147-A177-3AD203B41FA5}">
                      <a16:colId xmlns:a16="http://schemas.microsoft.com/office/drawing/2014/main" val="41394859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Dark Treatment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Fold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HLVd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93267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600" dirty="0"/>
                        <a:t>1-month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Comet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13.68**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59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8.10**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904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Canadian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10.60**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891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Wuerttemberger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16.17**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3513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2-month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17.73**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14.58**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56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13.21**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7.22**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00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Canadian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9.87**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0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892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Summary: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Hop </a:t>
            </a:r>
            <a:r>
              <a:rPr lang="en-US" sz="3200" dirty="0" err="1">
                <a:solidFill>
                  <a:schemeClr val="bg2"/>
                </a:solidFill>
              </a:rPr>
              <a:t>viroids</a:t>
            </a:r>
            <a:r>
              <a:rPr lang="en-US" sz="3200" dirty="0">
                <a:solidFill>
                  <a:schemeClr val="bg2"/>
                </a:solidFill>
              </a:rPr>
              <a:t>, particularly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, have a broad cellular distribution.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Cold treatment reduces titer but does not affect distribution.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Dark treatment is ineffective.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226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hat, holding&#10;&#10;Description automatically generated">
            <a:extLst>
              <a:ext uri="{FF2B5EF4-FFF2-40B4-BE49-F238E27FC236}">
                <a16:creationId xmlns:a16="http://schemas.microsoft.com/office/drawing/2014/main" id="{42FED735-E9D0-4C4D-B830-083D4A679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4764024" y="763524"/>
            <a:ext cx="4379976" cy="4379976"/>
          </a:xfrm>
          <a:prstGeom prst="rect">
            <a:avLst/>
          </a:prstGeom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6" y="890588"/>
            <a:ext cx="418256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Summary: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Meristem excision remains the sole method for Hop viroid elimination.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</a:rPr>
              <a:t>Axiliary</a:t>
            </a:r>
            <a:r>
              <a:rPr lang="en-US" sz="3200" dirty="0">
                <a:solidFill>
                  <a:schemeClr val="bg2"/>
                </a:solidFill>
              </a:rPr>
              <a:t> buds look promising.</a:t>
            </a:r>
            <a:endParaRPr lang="en-US" sz="1000" dirty="0">
              <a:solidFill>
                <a:schemeClr val="bg2"/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5597434" y="1280160"/>
            <a:ext cx="3102429" cy="248847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831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48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Acknowledgements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u="sng" dirty="0">
                <a:solidFill>
                  <a:schemeClr val="bg2"/>
                </a:solidFill>
              </a:rPr>
              <a:t>Funding &amp; Support:</a:t>
            </a:r>
          </a:p>
          <a:p>
            <a:pPr>
              <a:buClr>
                <a:schemeClr val="accent1"/>
              </a:buClr>
            </a:pPr>
            <a:endParaRPr lang="en-US" sz="3200" u="sng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Hop Research Council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Washington Hop Commission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National Clean Plant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CC05F-4921-4EBC-AF0E-126B92F9E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675" y="1996465"/>
            <a:ext cx="1905000" cy="438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29365-D7E9-4C19-BD7D-7575CAFB9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46" y="3540492"/>
            <a:ext cx="1434402" cy="14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18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37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837565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Several viroids infect hops: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2"/>
                </a:solidFill>
              </a:rPr>
              <a:t>Hop stunt viroid </a:t>
            </a:r>
            <a:r>
              <a:rPr lang="en-US" sz="3200" dirty="0">
                <a:solidFill>
                  <a:schemeClr val="bg2"/>
                </a:solidFill>
              </a:rPr>
              <a:t>(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2"/>
                </a:solidFill>
              </a:rPr>
              <a:t>Hop latent viroid </a:t>
            </a:r>
            <a:r>
              <a:rPr lang="en-US" sz="3200" dirty="0">
                <a:solidFill>
                  <a:schemeClr val="bg2"/>
                </a:solidFill>
              </a:rPr>
              <a:t>(</a:t>
            </a: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2"/>
                </a:solidFill>
              </a:rPr>
              <a:t>Apple fruit crinkle viroid </a:t>
            </a:r>
            <a:r>
              <a:rPr lang="en-US" sz="3200" dirty="0">
                <a:solidFill>
                  <a:schemeClr val="bg2"/>
                </a:solidFill>
              </a:rPr>
              <a:t>(</a:t>
            </a:r>
            <a:r>
              <a:rPr lang="en-US" sz="3200" dirty="0" err="1">
                <a:solidFill>
                  <a:schemeClr val="bg2"/>
                </a:solidFill>
              </a:rPr>
              <a:t>AFCVd</a:t>
            </a:r>
            <a:r>
              <a:rPr lang="en-US" sz="3200" dirty="0">
                <a:solidFill>
                  <a:schemeClr val="bg2"/>
                </a:solidFill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2"/>
                </a:solidFill>
              </a:rPr>
              <a:t>Citrus bark cracking viroid </a:t>
            </a:r>
            <a:r>
              <a:rPr lang="en-US" sz="3200" dirty="0">
                <a:solidFill>
                  <a:schemeClr val="bg2"/>
                </a:solidFill>
              </a:rPr>
              <a:t>(</a:t>
            </a:r>
            <a:r>
              <a:rPr lang="en-US" sz="3200" dirty="0" err="1">
                <a:solidFill>
                  <a:schemeClr val="bg2"/>
                </a:solidFill>
              </a:rPr>
              <a:t>CBCVd</a:t>
            </a:r>
            <a:r>
              <a:rPr lang="en-US" sz="3200" dirty="0">
                <a:solidFill>
                  <a:schemeClr val="bg2"/>
                </a:solidFill>
              </a:rPr>
              <a:t>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07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37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52482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Hop stunt viroid primarily affects aromatic varieties and causes: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Stunting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Leaf curling, &amp; speckling on leaf veins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Reduced cone weight</a:t>
            </a:r>
            <a:endParaRPr lang="en-US" sz="1000" dirty="0">
              <a:solidFill>
                <a:schemeClr val="bg2"/>
              </a:solidFill>
            </a:endParaRPr>
          </a:p>
          <a:p>
            <a:pPr lvl="1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300" y="890588"/>
            <a:ext cx="3241431" cy="3581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9299" y="4545623"/>
            <a:ext cx="3241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2"/>
                </a:solidFill>
              </a:rPr>
              <a:t>HSVd</a:t>
            </a:r>
            <a:r>
              <a:rPr lang="en-US" sz="1100" dirty="0">
                <a:solidFill>
                  <a:schemeClr val="bg2"/>
                </a:solidFill>
              </a:rPr>
              <a:t> Symptoms, Image: D. Gent, USDA-ARS.</a:t>
            </a:r>
          </a:p>
        </p:txBody>
      </p:sp>
    </p:spTree>
    <p:extLst>
      <p:ext uri="{BB962C8B-B14F-4D97-AF65-F5344CB8AC3E}">
        <p14:creationId xmlns:p14="http://schemas.microsoft.com/office/powerpoint/2010/main" val="14501686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5" y="61913"/>
            <a:ext cx="837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890588"/>
            <a:ext cx="610112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Hop latent viroid is symptomless in most cultivars, but can cause: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Chlorosis of leaves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Fewer laterals and smaller cones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Reduced alpha-acid content</a:t>
            </a: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4" name="Content Placeholder 9" descr="A glass shower door&#10;&#10;Description automatically generated">
            <a:extLst>
              <a:ext uri="{FF2B5EF4-FFF2-40B4-BE49-F238E27FC236}">
                <a16:creationId xmlns:a16="http://schemas.microsoft.com/office/drawing/2014/main" id="{7FD28A08-8ADF-41A9-A0EE-921A5AADC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69908" y="1769408"/>
            <a:ext cx="4381500" cy="23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68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890588"/>
            <a:ext cx="486141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Viroid (and virus) elimination techniques are based on: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514350" lvl="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Excision of (hopefully) uninfected tissue</a:t>
            </a:r>
          </a:p>
          <a:p>
            <a:pPr marL="514350" lvl="0" indent="-514350">
              <a:buClr>
                <a:schemeClr val="accent1"/>
              </a:buClr>
              <a:buFont typeface="+mj-lt"/>
              <a:buAutoNum type="arabicPeriod"/>
            </a:pPr>
            <a:endParaRPr lang="en-US" sz="1000" dirty="0">
              <a:solidFill>
                <a:schemeClr val="bg2"/>
              </a:solidFill>
            </a:endParaRPr>
          </a:p>
          <a:p>
            <a:pPr marL="514350" lvl="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Regeneration of new plants from this tissue.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38479" y="1240220"/>
            <a:ext cx="4377560" cy="34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63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890588"/>
            <a:ext cx="44238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Meristem excision alone has a high failure rate: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80% for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 infected plants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30% for </a:t>
            </a: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 infected plants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887" y="1150812"/>
            <a:ext cx="3945681" cy="35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79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492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4" y="890588"/>
            <a:ext cx="815852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Virus elimination is based on assumptions:</a:t>
            </a:r>
          </a:p>
          <a:p>
            <a:pPr lvl="0"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Which tissues to the target viruses/</a:t>
            </a:r>
            <a:r>
              <a:rPr lang="en-US" sz="3200" dirty="0" err="1">
                <a:solidFill>
                  <a:schemeClr val="bg2"/>
                </a:solidFill>
              </a:rPr>
              <a:t>viroids</a:t>
            </a:r>
            <a:r>
              <a:rPr lang="en-US" sz="3200" dirty="0">
                <a:solidFill>
                  <a:schemeClr val="bg2"/>
                </a:solidFill>
              </a:rPr>
              <a:t> infect?</a:t>
            </a: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How much tissue is needed to regenerate the plant successfully?</a:t>
            </a: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457200" lvl="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Can we expand the virus-free tissues by treatment?</a:t>
            </a:r>
          </a:p>
        </p:txBody>
      </p:sp>
    </p:spTree>
    <p:extLst>
      <p:ext uri="{BB962C8B-B14F-4D97-AF65-F5344CB8AC3E}">
        <p14:creationId xmlns:p14="http://schemas.microsoft.com/office/powerpoint/2010/main" val="39300173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81024" y="61913"/>
            <a:ext cx="8284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25" y="890588"/>
            <a:ext cx="8375650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  <a:cs typeface="Arial" panose="020B0604020202020204" pitchFamily="34" charset="0"/>
              </a:rPr>
              <a:t>Objectives:</a:t>
            </a:r>
          </a:p>
          <a:p>
            <a:pPr>
              <a:buClr>
                <a:schemeClr val="accent1"/>
              </a:buClr>
            </a:pPr>
            <a:endParaRPr lang="en-US" sz="10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Identify the tissue distribution of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 and </a:t>
            </a: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 using in-situ hybridization.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endParaRPr lang="en-US" sz="1000" dirty="0">
              <a:solidFill>
                <a:schemeClr val="bg2"/>
              </a:solidFill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Examine the effect of low temperature and low light on the titer and distribution of </a:t>
            </a:r>
            <a:r>
              <a:rPr lang="en-US" sz="3200" dirty="0" err="1">
                <a:solidFill>
                  <a:schemeClr val="bg2"/>
                </a:solidFill>
              </a:rPr>
              <a:t>HSVd</a:t>
            </a:r>
            <a:r>
              <a:rPr lang="en-US" sz="3200" dirty="0">
                <a:solidFill>
                  <a:schemeClr val="bg2"/>
                </a:solidFill>
              </a:rPr>
              <a:t> and </a:t>
            </a:r>
            <a:r>
              <a:rPr lang="en-US" sz="3200" dirty="0" err="1">
                <a:solidFill>
                  <a:schemeClr val="bg2"/>
                </a:solidFill>
              </a:rPr>
              <a:t>HLVd</a:t>
            </a:r>
            <a:r>
              <a:rPr lang="en-US" sz="3200" dirty="0">
                <a:solidFill>
                  <a:schemeClr val="bg2"/>
                </a:solidFill>
              </a:rPr>
              <a:t> in infected hop plants.</a:t>
            </a:r>
          </a:p>
        </p:txBody>
      </p:sp>
    </p:spTree>
    <p:extLst>
      <p:ext uri="{BB962C8B-B14F-4D97-AF65-F5344CB8AC3E}">
        <p14:creationId xmlns:p14="http://schemas.microsoft.com/office/powerpoint/2010/main" val="16747561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10103</TotalTime>
  <Words>802</Words>
  <Application>Microsoft Office PowerPoint</Application>
  <PresentationFormat>On-screen Show (16:9)</PresentationFormat>
  <Paragraphs>278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Lucida Sans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thoet thoet</cp:lastModifiedBy>
  <cp:revision>764</cp:revision>
  <cp:lastPrinted>2018-11-20T17:54:52Z</cp:lastPrinted>
  <dcterms:created xsi:type="dcterms:W3CDTF">2001-10-04T20:08:10Z</dcterms:created>
  <dcterms:modified xsi:type="dcterms:W3CDTF">2020-01-29T23:19:57Z</dcterms:modified>
</cp:coreProperties>
</file>